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908E768" w14:textId="7DAFB850" w:rsidR="00D0751B" w:rsidRPr="00EF4CDB" w:rsidRDefault="00DA65F1" w:rsidP="00DB13AB">
      <w:pPr>
        <w:tabs>
          <w:tab w:val="left" w:pos="5529"/>
        </w:tabs>
        <w:spacing w:after="120"/>
        <w:rPr>
          <w:sz w:val="28"/>
          <w:szCs w:val="28"/>
        </w:rPr>
      </w:pPr>
      <w:r w:rsidRPr="00EF4CDB">
        <w:rPr>
          <w:sz w:val="28"/>
          <w:szCs w:val="28"/>
        </w:rPr>
        <w:t xml:space="preserve">Returnable Schedule </w:t>
      </w:r>
      <w:r w:rsidR="00D65A89" w:rsidRPr="00EF4CDB">
        <w:rPr>
          <w:sz w:val="28"/>
          <w:szCs w:val="28"/>
        </w:rPr>
        <w:t xml:space="preserve">– Process </w:t>
      </w:r>
      <w:r w:rsidR="00D0751B" w:rsidRPr="00EF4CDB">
        <w:rPr>
          <w:sz w:val="28"/>
          <w:szCs w:val="28"/>
        </w:rPr>
        <w:t>Deed Poll</w:t>
      </w:r>
      <w:r w:rsidR="007D3443" w:rsidRPr="00EF4CDB">
        <w:rPr>
          <w:sz w:val="28"/>
          <w:szCs w:val="28"/>
        </w:rPr>
        <w:t xml:space="preserve"> </w:t>
      </w:r>
    </w:p>
    <w:p w14:paraId="4454EEAD" w14:textId="45021819" w:rsidR="00CC76E8" w:rsidRPr="00EF4CDB" w:rsidRDefault="00D0751B" w:rsidP="009A31AD">
      <w:pPr>
        <w:spacing w:before="240"/>
      </w:pPr>
      <w:r w:rsidRPr="00EF4CDB">
        <w:t xml:space="preserve">The Proponent must complete and sign this </w:t>
      </w:r>
      <w:r w:rsidR="008519D8" w:rsidRPr="00EF4CDB">
        <w:t xml:space="preserve">Process </w:t>
      </w:r>
      <w:r w:rsidRPr="00EF4CDB">
        <w:t>Deed Poll</w:t>
      </w:r>
      <w:r w:rsidR="00293D2B" w:rsidRPr="00EF4CDB">
        <w:t xml:space="preserve"> </w:t>
      </w:r>
      <w:r w:rsidR="008519D8" w:rsidRPr="00EF4CDB">
        <w:t>(</w:t>
      </w:r>
      <w:r w:rsidR="008519D8" w:rsidRPr="00EF4CDB">
        <w:rPr>
          <w:b/>
          <w:bCs/>
        </w:rPr>
        <w:t>Deed Pol</w:t>
      </w:r>
      <w:r w:rsidR="008519D8" w:rsidRPr="00EF4CDB">
        <w:t xml:space="preserve">l) </w:t>
      </w:r>
      <w:r w:rsidR="00293D2B" w:rsidRPr="00EF4CDB">
        <w:t>as part of its submission for Stage</w:t>
      </w:r>
      <w:r w:rsidR="009F7AD8">
        <w:t> </w:t>
      </w:r>
      <w:r w:rsidR="00293D2B" w:rsidRPr="00EF4CDB">
        <w:t>A</w:t>
      </w:r>
      <w:r w:rsidR="00D65A89" w:rsidRPr="00EF4CDB">
        <w:t xml:space="preserve">, as outlined in Section </w:t>
      </w:r>
      <w:r w:rsidR="002844E1" w:rsidRPr="00EF4CDB">
        <w:t>2.</w:t>
      </w:r>
      <w:r w:rsidR="00D65A89" w:rsidRPr="00EF4CDB">
        <w:t xml:space="preserve">1.2 of the </w:t>
      </w:r>
      <w:r w:rsidR="002844E1" w:rsidRPr="00EF4CDB">
        <w:t>Tender Guidelines</w:t>
      </w:r>
      <w:r w:rsidR="00373064" w:rsidRPr="00EF4CDB">
        <w:t>.</w:t>
      </w:r>
      <w:r w:rsidR="00DF1E68" w:rsidRPr="00EF4CDB">
        <w:rPr>
          <w:sz w:val="28"/>
          <w:szCs w:val="28"/>
        </w:rPr>
        <w:t xml:space="preserve"> </w:t>
      </w:r>
    </w:p>
    <w:p w14:paraId="2633FB8B" w14:textId="660579F7" w:rsidR="00CC76E8" w:rsidRPr="00EF4CDB" w:rsidRDefault="00CC76E8" w:rsidP="009A31AD">
      <w:pPr>
        <w:pStyle w:val="MELegal1"/>
        <w:numPr>
          <w:ilvl w:val="0"/>
          <w:numId w:val="0"/>
        </w:numPr>
        <w:tabs>
          <w:tab w:val="left" w:pos="1276"/>
        </w:tabs>
        <w:spacing w:before="240" w:after="0"/>
      </w:pPr>
      <w:r w:rsidRPr="00EF4CDB">
        <w:rPr>
          <w:b/>
          <w:bCs/>
        </w:rPr>
        <w:t>Date</w:t>
      </w:r>
      <w:r w:rsidRPr="00EF4CDB">
        <w:t>:</w:t>
      </w:r>
      <w:r w:rsidR="009A31AD" w:rsidRPr="00EF4CDB">
        <w:tab/>
        <w:t>______________________________________</w:t>
      </w:r>
    </w:p>
    <w:p w14:paraId="34106AFF" w14:textId="7ECBBFC8" w:rsidR="00BC1785" w:rsidRPr="00EF4CDB" w:rsidRDefault="009A31AD" w:rsidP="009A31AD">
      <w:pPr>
        <w:pStyle w:val="MELegal1"/>
        <w:numPr>
          <w:ilvl w:val="0"/>
          <w:numId w:val="0"/>
        </w:numPr>
        <w:tabs>
          <w:tab w:val="left" w:pos="1276"/>
        </w:tabs>
        <w:spacing w:before="240" w:after="0"/>
      </w:pPr>
      <w:r w:rsidRPr="00EF4CDB">
        <w:rPr>
          <w:b/>
          <w:bCs/>
        </w:rPr>
        <w:t>Made b</w:t>
      </w:r>
      <w:r w:rsidR="00CC76E8" w:rsidRPr="00EF4CDB">
        <w:rPr>
          <w:b/>
          <w:bCs/>
        </w:rPr>
        <w:t>y</w:t>
      </w:r>
      <w:r w:rsidR="00CC76E8" w:rsidRPr="00EF4CDB">
        <w:t>:</w:t>
      </w:r>
      <w:r w:rsidRPr="00EF4CDB">
        <w:tab/>
      </w:r>
      <w:r w:rsidR="00BC1785" w:rsidRPr="00EF4CDB">
        <w:t>_______________________________</w:t>
      </w:r>
      <w:r w:rsidR="00A05906" w:rsidRPr="00EF4CDB">
        <w:t>_______</w:t>
      </w:r>
    </w:p>
    <w:p w14:paraId="6DB6AAAC" w14:textId="53414833" w:rsidR="00F84074" w:rsidRPr="00EF4CDB" w:rsidRDefault="00F84074" w:rsidP="009A31AD">
      <w:pPr>
        <w:pStyle w:val="MELegal1"/>
        <w:numPr>
          <w:ilvl w:val="0"/>
          <w:numId w:val="0"/>
        </w:numPr>
        <w:tabs>
          <w:tab w:val="left" w:pos="1276"/>
        </w:tabs>
        <w:spacing w:before="240" w:after="0"/>
        <w:rPr>
          <w:b/>
          <w:bCs/>
        </w:rPr>
      </w:pPr>
      <w:r w:rsidRPr="00EF4CDB">
        <w:rPr>
          <w:b/>
          <w:bCs/>
        </w:rPr>
        <w:t xml:space="preserve">ABN / </w:t>
      </w:r>
      <w:proofErr w:type="gramStart"/>
      <w:r w:rsidRPr="00EF4CDB">
        <w:rPr>
          <w:b/>
          <w:bCs/>
        </w:rPr>
        <w:t>ACN:*</w:t>
      </w:r>
      <w:proofErr w:type="gramEnd"/>
      <w:r w:rsidR="009A31AD" w:rsidRPr="00EF4CDB">
        <w:rPr>
          <w:b/>
          <w:bCs/>
        </w:rPr>
        <w:tab/>
      </w:r>
      <w:r w:rsidR="009A31AD" w:rsidRPr="00EF4CDB">
        <w:t>______________________________________</w:t>
      </w:r>
    </w:p>
    <w:p w14:paraId="13BE6D6A" w14:textId="77777777" w:rsidR="00F84074" w:rsidRPr="00EF4CDB" w:rsidRDefault="00F84074" w:rsidP="009A31AD">
      <w:pPr>
        <w:pStyle w:val="MELegal1"/>
        <w:numPr>
          <w:ilvl w:val="0"/>
          <w:numId w:val="0"/>
        </w:numPr>
        <w:tabs>
          <w:tab w:val="left" w:pos="1276"/>
        </w:tabs>
        <w:spacing w:before="120" w:after="0"/>
        <w:rPr>
          <w:i/>
          <w:iCs/>
          <w:sz w:val="14"/>
          <w:szCs w:val="14"/>
        </w:rPr>
      </w:pPr>
      <w:r w:rsidRPr="00EF4CDB">
        <w:rPr>
          <w:b/>
          <w:bCs/>
          <w:sz w:val="14"/>
          <w:szCs w:val="14"/>
        </w:rPr>
        <w:t>*</w:t>
      </w:r>
      <w:r w:rsidRPr="00EF4CDB">
        <w:rPr>
          <w:b/>
          <w:bCs/>
          <w:i/>
          <w:iCs/>
          <w:sz w:val="14"/>
          <w:szCs w:val="14"/>
        </w:rPr>
        <w:t xml:space="preserve">Strike out whichever is not applicable and insert Proponent’s ABN or ACN </w:t>
      </w:r>
    </w:p>
    <w:p w14:paraId="7D52487B" w14:textId="76BCB048" w:rsidR="00640480" w:rsidRPr="00EF4CDB" w:rsidRDefault="00640480" w:rsidP="009A31AD">
      <w:pPr>
        <w:pStyle w:val="MELegal1"/>
        <w:numPr>
          <w:ilvl w:val="0"/>
          <w:numId w:val="0"/>
        </w:numPr>
        <w:tabs>
          <w:tab w:val="left" w:pos="1276"/>
        </w:tabs>
        <w:spacing w:before="240" w:after="0"/>
      </w:pPr>
      <w:r w:rsidRPr="00EF4CDB">
        <w:rPr>
          <w:b/>
          <w:bCs/>
        </w:rPr>
        <w:t>Address:</w:t>
      </w:r>
      <w:r w:rsidR="009A31AD" w:rsidRPr="00EF4CDB">
        <w:rPr>
          <w:b/>
          <w:bCs/>
        </w:rPr>
        <w:tab/>
      </w:r>
      <w:r w:rsidR="009A31AD" w:rsidRPr="00EF4CDB">
        <w:t>______________________________________</w:t>
      </w:r>
    </w:p>
    <w:p w14:paraId="407E1083" w14:textId="3FC3BD48" w:rsidR="00442849" w:rsidRPr="00EF4CDB" w:rsidRDefault="00442849" w:rsidP="009A31AD">
      <w:pPr>
        <w:pStyle w:val="MELegal1"/>
        <w:numPr>
          <w:ilvl w:val="0"/>
          <w:numId w:val="0"/>
        </w:numPr>
        <w:tabs>
          <w:tab w:val="left" w:pos="1276"/>
        </w:tabs>
        <w:spacing w:before="240" w:after="0"/>
        <w:rPr>
          <w:b/>
          <w:bCs/>
        </w:rPr>
      </w:pPr>
      <w:r w:rsidRPr="00EF4CDB">
        <w:rPr>
          <w:b/>
          <w:bCs/>
        </w:rPr>
        <w:t>E-mail:</w:t>
      </w:r>
      <w:r w:rsidRPr="00EF4CDB">
        <w:t xml:space="preserve"> </w:t>
      </w:r>
      <w:r w:rsidR="009A31AD" w:rsidRPr="00EF4CDB">
        <w:tab/>
        <w:t>______________________________________</w:t>
      </w:r>
    </w:p>
    <w:p w14:paraId="3345C150" w14:textId="0B7848C3" w:rsidR="00CC76E8" w:rsidRPr="00EF4CDB" w:rsidRDefault="00D65A89" w:rsidP="009A31AD">
      <w:pPr>
        <w:pStyle w:val="MELegal1"/>
        <w:numPr>
          <w:ilvl w:val="0"/>
          <w:numId w:val="0"/>
        </w:numPr>
        <w:spacing w:before="240" w:after="0"/>
        <w:ind w:left="680" w:hanging="680"/>
      </w:pPr>
      <w:r w:rsidRPr="00EF4CDB">
        <w:t>(</w:t>
      </w:r>
      <w:r w:rsidR="00CC76E8" w:rsidRPr="00EF4CDB">
        <w:rPr>
          <w:b/>
          <w:bCs/>
        </w:rPr>
        <w:t>Proponent</w:t>
      </w:r>
      <w:r w:rsidR="00CC76E8" w:rsidRPr="00EF4CDB">
        <w:t>)</w:t>
      </w:r>
      <w:r w:rsidR="00DA65F1" w:rsidRPr="00EF4CDB">
        <w:t xml:space="preserve"> </w:t>
      </w:r>
    </w:p>
    <w:p w14:paraId="6AC880FA" w14:textId="1ACB7BB0" w:rsidR="00CC76E8" w:rsidRPr="00EF4CDB" w:rsidRDefault="00CC76E8" w:rsidP="009A31AD">
      <w:pPr>
        <w:pStyle w:val="MELegal1"/>
        <w:numPr>
          <w:ilvl w:val="0"/>
          <w:numId w:val="0"/>
        </w:numPr>
        <w:spacing w:before="240" w:after="0"/>
      </w:pPr>
      <w:r w:rsidRPr="00EF4CDB">
        <w:rPr>
          <w:b/>
          <w:bCs/>
        </w:rPr>
        <w:t>In favour of</w:t>
      </w:r>
      <w:r w:rsidR="00DF1E68" w:rsidRPr="00EF4CDB">
        <w:rPr>
          <w:b/>
          <w:bCs/>
        </w:rPr>
        <w:t xml:space="preserve"> each of</w:t>
      </w:r>
      <w:r w:rsidRPr="00EF4CDB">
        <w:t xml:space="preserve">: </w:t>
      </w:r>
    </w:p>
    <w:p w14:paraId="1615EE49" w14:textId="69895FC1" w:rsidR="00CC76E8" w:rsidRPr="00EF4CDB" w:rsidRDefault="00DF1E68" w:rsidP="009A31AD">
      <w:pPr>
        <w:spacing w:before="240"/>
        <w:ind w:left="680" w:hanging="680"/>
      </w:pPr>
      <w:r w:rsidRPr="00EF4CDB">
        <w:t>(a)</w:t>
      </w:r>
      <w:r w:rsidRPr="00EF4CDB">
        <w:tab/>
      </w:r>
      <w:r w:rsidR="009A31AD" w:rsidRPr="00EF4CDB">
        <w:t>t</w:t>
      </w:r>
      <w:r w:rsidR="00CC76E8" w:rsidRPr="00EF4CDB">
        <w:t>he Commonwealth of Australia as represented by the Department of Climate Change, Energy, the Environment and Water (</w:t>
      </w:r>
      <w:r w:rsidRPr="00EF4CDB">
        <w:rPr>
          <w:b/>
          <w:bCs/>
        </w:rPr>
        <w:t>Australian Government</w:t>
      </w:r>
      <w:r w:rsidR="00CC76E8" w:rsidRPr="00EF4CDB">
        <w:t>)</w:t>
      </w:r>
      <w:r w:rsidR="0029011B" w:rsidRPr="00EF4CDB">
        <w:t>;</w:t>
      </w:r>
      <w:r w:rsidR="001D4D5C" w:rsidRPr="00EF4CDB">
        <w:t xml:space="preserve"> </w:t>
      </w:r>
    </w:p>
    <w:p w14:paraId="61D778A3" w14:textId="3366B1BA" w:rsidR="0029011B" w:rsidRPr="00EF4CDB" w:rsidRDefault="00DF1E68" w:rsidP="009A31AD">
      <w:pPr>
        <w:spacing w:before="240"/>
      </w:pPr>
      <w:r w:rsidRPr="00EF4CDB">
        <w:rPr>
          <w:rFonts w:cstheme="minorBidi"/>
        </w:rPr>
        <w:t>(b)</w:t>
      </w:r>
      <w:r w:rsidRPr="00EF4CDB">
        <w:tab/>
      </w:r>
      <w:r w:rsidRPr="00EF4CDB" w:rsidDel="009A31AD">
        <w:t>t</w:t>
      </w:r>
      <w:r w:rsidRPr="00EF4CDB" w:rsidDel="0029011B">
        <w:t>he</w:t>
      </w:r>
      <w:r w:rsidR="00645B25" w:rsidRPr="00EF4CDB">
        <w:t xml:space="preserve"> </w:t>
      </w:r>
      <w:r w:rsidR="0029011B" w:rsidRPr="00EF4CDB">
        <w:rPr>
          <w:rFonts w:cstheme="minorBidi"/>
        </w:rPr>
        <w:t>Australian Energy Market Operator Limited ABN 94 072 010 327 (</w:t>
      </w:r>
      <w:r w:rsidR="0029011B" w:rsidRPr="00EF4CDB">
        <w:rPr>
          <w:rFonts w:cstheme="minorBidi"/>
          <w:b/>
          <w:bCs/>
        </w:rPr>
        <w:t>AEMO</w:t>
      </w:r>
      <w:r w:rsidR="00E068DC" w:rsidRPr="00EF4CDB">
        <w:rPr>
          <w:rFonts w:cstheme="minorBidi"/>
          <w:b/>
          <w:bCs/>
        </w:rPr>
        <w:t xml:space="preserve"> Limited</w:t>
      </w:r>
      <w:r w:rsidR="0029011B" w:rsidRPr="00EF4CDB">
        <w:rPr>
          <w:rFonts w:cstheme="minorBidi"/>
        </w:rPr>
        <w:t>); and</w:t>
      </w:r>
    </w:p>
    <w:p w14:paraId="217C556E" w14:textId="58506EC7" w:rsidR="0029011B" w:rsidRPr="00EF4CDB" w:rsidRDefault="00DF1E68" w:rsidP="009A31AD">
      <w:pPr>
        <w:spacing w:before="240"/>
      </w:pPr>
      <w:r w:rsidRPr="00EF4CDB">
        <w:rPr>
          <w:rFonts w:cstheme="minorHAnsi"/>
        </w:rPr>
        <w:t>(c)</w:t>
      </w:r>
      <w:r w:rsidRPr="00EF4CDB">
        <w:rPr>
          <w:rFonts w:cstheme="minorHAnsi"/>
        </w:rPr>
        <w:tab/>
      </w:r>
      <w:r w:rsidR="0029011B" w:rsidRPr="00EF4CDB">
        <w:rPr>
          <w:rFonts w:cstheme="minorHAnsi"/>
        </w:rPr>
        <w:t>AEMO Services Limited ABN 59 651 198 364 (</w:t>
      </w:r>
      <w:r w:rsidR="0029011B" w:rsidRPr="00EF4CDB">
        <w:rPr>
          <w:rFonts w:cstheme="minorHAnsi"/>
          <w:b/>
          <w:bCs/>
        </w:rPr>
        <w:t>AEMO Services</w:t>
      </w:r>
      <w:r w:rsidR="0029011B" w:rsidRPr="00EF4CDB">
        <w:rPr>
          <w:rFonts w:cstheme="minorHAnsi"/>
        </w:rPr>
        <w:t>)</w:t>
      </w:r>
      <w:r w:rsidR="00070F3A" w:rsidRPr="00EF4CDB">
        <w:rPr>
          <w:rFonts w:cstheme="minorHAnsi"/>
        </w:rPr>
        <w:t>.</w:t>
      </w:r>
    </w:p>
    <w:p w14:paraId="45C19203" w14:textId="1758BC48" w:rsidR="00CC76E8" w:rsidRPr="00EF4CDB" w:rsidRDefault="00CC76E8" w:rsidP="009A31AD">
      <w:pPr>
        <w:pStyle w:val="MELegal1"/>
        <w:numPr>
          <w:ilvl w:val="0"/>
          <w:numId w:val="0"/>
        </w:numPr>
        <w:spacing w:before="240" w:after="0"/>
        <w:rPr>
          <w:b/>
          <w:bCs/>
        </w:rPr>
      </w:pPr>
      <w:r w:rsidRPr="00EF4CDB">
        <w:rPr>
          <w:b/>
          <w:bCs/>
        </w:rPr>
        <w:t>Background</w:t>
      </w:r>
    </w:p>
    <w:p w14:paraId="3BA6EEA3" w14:textId="67817C5D" w:rsidR="00DF1E68" w:rsidRPr="00EF4CDB" w:rsidRDefault="00CC76E8" w:rsidP="009A31AD">
      <w:pPr>
        <w:pStyle w:val="MELegal1"/>
        <w:spacing w:before="240" w:after="0"/>
      </w:pPr>
      <w:r w:rsidRPr="00EF4CDB">
        <w:t xml:space="preserve">This </w:t>
      </w:r>
      <w:r w:rsidR="00DF1E68" w:rsidRPr="00EF4CDB">
        <w:t>D</w:t>
      </w:r>
      <w:r w:rsidRPr="00EF4CDB">
        <w:t xml:space="preserve">eed </w:t>
      </w:r>
      <w:r w:rsidR="00DF1E68" w:rsidRPr="00EF4CDB">
        <w:t>P</w:t>
      </w:r>
      <w:r w:rsidRPr="00EF4CDB">
        <w:t>oll is provided in connection with the Capacity Investment Scheme</w:t>
      </w:r>
      <w:r w:rsidR="00736E88" w:rsidRPr="00EF4CDB">
        <w:t xml:space="preserve"> (</w:t>
      </w:r>
      <w:r w:rsidR="00736E88" w:rsidRPr="00EF4CDB">
        <w:rPr>
          <w:b/>
          <w:bCs/>
        </w:rPr>
        <w:t>CIS</w:t>
      </w:r>
      <w:r w:rsidR="00736E88" w:rsidRPr="00EF4CDB">
        <w:t>)</w:t>
      </w:r>
      <w:r w:rsidRPr="00EF4CDB">
        <w:t xml:space="preserve"> </w:t>
      </w:r>
      <w:r w:rsidR="000C63D9" w:rsidRPr="00EF4CDB">
        <w:t>T</w:t>
      </w:r>
      <w:r w:rsidRPr="00EF4CDB">
        <w:t xml:space="preserve">ender </w:t>
      </w:r>
      <w:r w:rsidR="003A04FC">
        <w:t>3</w:t>
      </w:r>
      <w:r w:rsidR="007E75D2" w:rsidRPr="00EF4CDB">
        <w:t xml:space="preserve"> </w:t>
      </w:r>
      <w:r w:rsidR="000C63D9" w:rsidRPr="00EF4CDB">
        <w:t>P</w:t>
      </w:r>
      <w:r w:rsidRPr="00EF4CDB">
        <w:t>rocess</w:t>
      </w:r>
      <w:r w:rsidR="00CC2521" w:rsidRPr="00EF4CDB">
        <w:t xml:space="preserve"> </w:t>
      </w:r>
      <w:r w:rsidR="00CC2521" w:rsidRPr="00092A35">
        <w:t>(</w:t>
      </w:r>
      <w:r w:rsidR="00CC2521" w:rsidRPr="00092A35">
        <w:rPr>
          <w:b/>
          <w:bCs/>
        </w:rPr>
        <w:t xml:space="preserve">Tender </w:t>
      </w:r>
      <w:r w:rsidR="00DB358A" w:rsidRPr="00092A35">
        <w:rPr>
          <w:b/>
          <w:bCs/>
        </w:rPr>
        <w:t>3</w:t>
      </w:r>
      <w:r w:rsidR="00CC2521" w:rsidRPr="00092A35">
        <w:rPr>
          <w:b/>
          <w:bCs/>
        </w:rPr>
        <w:t xml:space="preserve"> Process</w:t>
      </w:r>
      <w:r w:rsidR="00CC2521" w:rsidRPr="00092A35">
        <w:t>)</w:t>
      </w:r>
      <w:r w:rsidRPr="00EF4CDB">
        <w:t xml:space="preserve"> being conducted by </w:t>
      </w:r>
      <w:r w:rsidR="0029011B" w:rsidRPr="00EF4CDB">
        <w:t xml:space="preserve">the </w:t>
      </w:r>
      <w:r w:rsidR="00DF1E68" w:rsidRPr="00EF4CDB">
        <w:t xml:space="preserve">Australian Government pursuant to the </w:t>
      </w:r>
      <w:r w:rsidR="00B373BB" w:rsidRPr="00EF4CDB">
        <w:t xml:space="preserve">Capacity Investment </w:t>
      </w:r>
      <w:r w:rsidR="00DA65F1" w:rsidRPr="00EF4CDB">
        <w:t xml:space="preserve">Scheme </w:t>
      </w:r>
      <w:r w:rsidR="009711C3">
        <w:t>National</w:t>
      </w:r>
      <w:r w:rsidR="00CD1D0F" w:rsidRPr="00EF4CDB">
        <w:t xml:space="preserve"> </w:t>
      </w:r>
      <w:r w:rsidR="00621201" w:rsidRPr="00EF4CDB">
        <w:t xml:space="preserve">Electricity Market </w:t>
      </w:r>
      <w:r w:rsidR="00DE1633" w:rsidRPr="00EF4CDB">
        <w:t xml:space="preserve">Dispatchable Capacity </w:t>
      </w:r>
      <w:r w:rsidR="00DF1E68" w:rsidRPr="00EF4CDB">
        <w:t>Tender Guidelines</w:t>
      </w:r>
      <w:r w:rsidR="00BE7169">
        <w:t>,</w:t>
      </w:r>
      <w:r w:rsidR="00DF1E68" w:rsidRPr="00EF4CDB">
        <w:t xml:space="preserve"> issued by the </w:t>
      </w:r>
      <w:r w:rsidR="00831CFF" w:rsidRPr="00EF4CDB">
        <w:t xml:space="preserve">Australian Government </w:t>
      </w:r>
      <w:r w:rsidR="00DF1E68" w:rsidRPr="00EF4CDB">
        <w:t xml:space="preserve">on or about </w:t>
      </w:r>
      <w:r w:rsidR="00D44F75" w:rsidRPr="00E3346C">
        <w:t>13 November 2024</w:t>
      </w:r>
      <w:r w:rsidR="009A31AD" w:rsidRPr="00EF4CDB">
        <w:t xml:space="preserve"> </w:t>
      </w:r>
      <w:r w:rsidR="005C7421" w:rsidRPr="00EF4CDB">
        <w:t>(</w:t>
      </w:r>
      <w:r w:rsidR="005C7421" w:rsidRPr="00EF4CDB">
        <w:rPr>
          <w:b/>
        </w:rPr>
        <w:t>Tender Guidelines</w:t>
      </w:r>
      <w:r w:rsidR="005C7421" w:rsidRPr="00EF4CDB">
        <w:t>)</w:t>
      </w:r>
      <w:r w:rsidRPr="00EF4CDB">
        <w:t>.</w:t>
      </w:r>
    </w:p>
    <w:p w14:paraId="6263204A" w14:textId="0F523B0B" w:rsidR="00CC76E8" w:rsidRPr="00EF4CDB" w:rsidRDefault="00DF1E68" w:rsidP="009A31AD">
      <w:pPr>
        <w:pStyle w:val="MELegal1"/>
        <w:spacing w:before="240" w:after="0"/>
      </w:pPr>
      <w:r w:rsidRPr="00EF4CDB">
        <w:t xml:space="preserve">The Australian Government has engaged </w:t>
      </w:r>
      <w:r w:rsidR="00070F3A" w:rsidRPr="00EF4CDB">
        <w:t xml:space="preserve">AEMO Limited </w:t>
      </w:r>
      <w:r w:rsidRPr="00EF4CDB">
        <w:t>and its independent subsidiary</w:t>
      </w:r>
      <w:r w:rsidR="005C7421" w:rsidRPr="00EF4CDB">
        <w:t>,</w:t>
      </w:r>
      <w:r w:rsidRPr="00EF4CDB">
        <w:t xml:space="preserve"> AEMO Services, as service providers to assist </w:t>
      </w:r>
      <w:r w:rsidR="00BE7169">
        <w:t>in</w:t>
      </w:r>
      <w:r w:rsidR="00BE7169" w:rsidRPr="00EF4CDB">
        <w:t xml:space="preserve"> </w:t>
      </w:r>
      <w:r w:rsidRPr="00EF4CDB">
        <w:t>administer</w:t>
      </w:r>
      <w:r w:rsidR="00BE7169">
        <w:t>ing</w:t>
      </w:r>
      <w:r w:rsidRPr="00EF4CDB">
        <w:t xml:space="preserve"> the </w:t>
      </w:r>
      <w:r w:rsidR="000C63D9" w:rsidRPr="00EF4CDB">
        <w:t>T</w:t>
      </w:r>
      <w:r w:rsidRPr="00EF4CDB">
        <w:t>ender</w:t>
      </w:r>
      <w:r w:rsidR="007E75D2" w:rsidRPr="00EF4CDB">
        <w:t xml:space="preserve"> </w:t>
      </w:r>
      <w:r w:rsidR="009711C3">
        <w:t>3</w:t>
      </w:r>
      <w:r w:rsidRPr="00EF4CDB">
        <w:t xml:space="preserve"> </w:t>
      </w:r>
      <w:r w:rsidR="000C63D9" w:rsidRPr="00EF4CDB">
        <w:t>P</w:t>
      </w:r>
      <w:r w:rsidRPr="00EF4CDB">
        <w:t>rocess.</w:t>
      </w:r>
      <w:r w:rsidRPr="00EF4CDB" w:rsidDel="006A604C">
        <w:t xml:space="preserve"> </w:t>
      </w:r>
    </w:p>
    <w:p w14:paraId="13538A6C" w14:textId="28510D6D" w:rsidR="003B1988" w:rsidRPr="00EF4CDB" w:rsidRDefault="003B1988" w:rsidP="009A31AD">
      <w:pPr>
        <w:pStyle w:val="MELegal1"/>
        <w:numPr>
          <w:ilvl w:val="0"/>
          <w:numId w:val="0"/>
        </w:numPr>
        <w:spacing w:before="240" w:after="0"/>
        <w:ind w:left="680" w:hanging="680"/>
        <w:rPr>
          <w:b/>
          <w:bCs/>
        </w:rPr>
      </w:pPr>
      <w:r w:rsidRPr="00EF4CDB">
        <w:rPr>
          <w:b/>
          <w:bCs/>
        </w:rPr>
        <w:t>Definition</w:t>
      </w:r>
      <w:r w:rsidR="009A31AD" w:rsidRPr="00EF4CDB">
        <w:rPr>
          <w:b/>
          <w:bCs/>
        </w:rPr>
        <w:t>s</w:t>
      </w:r>
      <w:r w:rsidRPr="00EF4CDB">
        <w:rPr>
          <w:b/>
          <w:bCs/>
        </w:rPr>
        <w:t xml:space="preserve"> and Interpretation</w:t>
      </w:r>
    </w:p>
    <w:p w14:paraId="5A6C06D0" w14:textId="62B9DE1E" w:rsidR="003B1988" w:rsidRPr="00EF4CDB" w:rsidRDefault="00BF3330" w:rsidP="009A31AD">
      <w:pPr>
        <w:pStyle w:val="MELegal1"/>
        <w:spacing w:before="240" w:after="0"/>
        <w:rPr>
          <w:b/>
          <w:bCs/>
        </w:rPr>
      </w:pPr>
      <w:bookmarkStart w:id="0" w:name="_Ref180762603"/>
      <w:r w:rsidRPr="00EF4CDB">
        <w:t>In this Deed Poll, u</w:t>
      </w:r>
      <w:r w:rsidR="003B1988" w:rsidRPr="00EF4CDB">
        <w:t>nless the context requires otherwise:</w:t>
      </w:r>
      <w:bookmarkEnd w:id="0"/>
    </w:p>
    <w:p w14:paraId="723FF55E" w14:textId="50E0A289" w:rsidR="003B1988" w:rsidRPr="00EF4CDB" w:rsidRDefault="003B1988" w:rsidP="009A31AD">
      <w:pPr>
        <w:pStyle w:val="MELegal3"/>
        <w:spacing w:before="240" w:after="0"/>
      </w:pPr>
      <w:r w:rsidRPr="00EF4CDB">
        <w:t>capitalised terms that are used but not defined in this Deed Poll have the meaning given in the Tender Guidelines;</w:t>
      </w:r>
    </w:p>
    <w:p w14:paraId="2A76F794" w14:textId="35BE9ACC" w:rsidR="00F0315E" w:rsidRPr="00EF4CDB" w:rsidRDefault="004D0F83" w:rsidP="009A31AD">
      <w:pPr>
        <w:pStyle w:val="MELegal3"/>
        <w:spacing w:before="240" w:after="0"/>
      </w:pPr>
      <w:r w:rsidRPr="00EF4CDB">
        <w:t>references to clauses are to clauses of this Deed Poll; and</w:t>
      </w:r>
    </w:p>
    <w:p w14:paraId="1F1F4DB5" w14:textId="33B3C65B" w:rsidR="003B1988" w:rsidRPr="00EF4CDB" w:rsidRDefault="003B1988" w:rsidP="009A31AD">
      <w:pPr>
        <w:pStyle w:val="MELegal3"/>
        <w:spacing w:before="240" w:after="0"/>
      </w:pPr>
      <w:bookmarkStart w:id="1" w:name="_Ref180762605"/>
      <w:r w:rsidRPr="00EF4CDB">
        <w:t xml:space="preserve">the rules of interpretation set out in </w:t>
      </w:r>
      <w:r w:rsidR="009F7AD8">
        <w:t>S</w:t>
      </w:r>
      <w:r w:rsidRPr="00EF4CDB">
        <w:t>ection 4.2 of the Tender Guidelines apply to this Deed Poll, ex</w:t>
      </w:r>
      <w:r w:rsidR="008B12AD" w:rsidRPr="00EF4CDB">
        <w:t>cep</w:t>
      </w:r>
      <w:r w:rsidRPr="00EF4CDB">
        <w:t>t that</w:t>
      </w:r>
      <w:r w:rsidR="00375C53">
        <w:t xml:space="preserve">, for the purpose of this clause </w:t>
      </w:r>
      <w:r w:rsidR="00375C53">
        <w:fldChar w:fldCharType="begin"/>
      </w:r>
      <w:r w:rsidR="00375C53">
        <w:instrText xml:space="preserve"> REF _Ref180762603 \n \h </w:instrText>
      </w:r>
      <w:r w:rsidR="00375C53">
        <w:fldChar w:fldCharType="separate"/>
      </w:r>
      <w:r w:rsidR="004C338D">
        <w:t>3</w:t>
      </w:r>
      <w:r w:rsidR="00375C53">
        <w:fldChar w:fldCharType="end"/>
      </w:r>
      <w:r w:rsidR="00375C53">
        <w:fldChar w:fldCharType="begin"/>
      </w:r>
      <w:r w:rsidR="00375C53">
        <w:instrText xml:space="preserve"> REF _Ref180762605 \n \h </w:instrText>
      </w:r>
      <w:r w:rsidR="00375C53">
        <w:fldChar w:fldCharType="separate"/>
      </w:r>
      <w:r w:rsidR="004C338D">
        <w:t>(c)</w:t>
      </w:r>
      <w:r w:rsidR="00375C53">
        <w:fldChar w:fldCharType="end"/>
      </w:r>
      <w:r w:rsidR="00375C53">
        <w:t>,</w:t>
      </w:r>
      <w:r w:rsidRPr="00EF4CDB">
        <w:t xml:space="preserve"> references to the Tender Guidelines </w:t>
      </w:r>
      <w:r w:rsidR="00375C53">
        <w:t xml:space="preserve">in </w:t>
      </w:r>
      <w:r w:rsidR="009F7AD8">
        <w:t>Section </w:t>
      </w:r>
      <w:r w:rsidR="00375C53">
        <w:t xml:space="preserve">4.2 </w:t>
      </w:r>
      <w:r w:rsidR="00440291">
        <w:t xml:space="preserve">of the Tender Guidelines </w:t>
      </w:r>
      <w:r w:rsidR="009A31AD" w:rsidRPr="00EF4CDB">
        <w:t xml:space="preserve">will be read as </w:t>
      </w:r>
      <w:r w:rsidRPr="00EF4CDB">
        <w:t>references to this Deed Poll.</w:t>
      </w:r>
      <w:bookmarkEnd w:id="1"/>
    </w:p>
    <w:p w14:paraId="4F30F7E7" w14:textId="09BF84BA" w:rsidR="00CC76E8" w:rsidRPr="00EF4CDB" w:rsidRDefault="00CC76E8" w:rsidP="009A31AD">
      <w:pPr>
        <w:pStyle w:val="MELegal1"/>
        <w:numPr>
          <w:ilvl w:val="0"/>
          <w:numId w:val="0"/>
        </w:numPr>
        <w:spacing w:before="240" w:after="0"/>
        <w:ind w:left="680" w:hanging="680"/>
      </w:pPr>
      <w:r w:rsidRPr="00EF4CDB">
        <w:rPr>
          <w:b/>
          <w:bCs/>
        </w:rPr>
        <w:t>Benefit</w:t>
      </w:r>
    </w:p>
    <w:p w14:paraId="2F0EEA78" w14:textId="6853EE74" w:rsidR="00FB0528" w:rsidRPr="00EF4CDB" w:rsidRDefault="00CC76E8" w:rsidP="009A31AD">
      <w:pPr>
        <w:pStyle w:val="MELegal1"/>
        <w:spacing w:before="240" w:after="0"/>
      </w:pPr>
      <w:r w:rsidRPr="00EF4CDB">
        <w:t xml:space="preserve">The Proponent </w:t>
      </w:r>
      <w:r w:rsidR="00E068DC" w:rsidRPr="00EF4CDB">
        <w:t xml:space="preserve">agrees </w:t>
      </w:r>
      <w:r w:rsidRPr="00EF4CDB">
        <w:t xml:space="preserve">that this </w:t>
      </w:r>
      <w:r w:rsidR="00DF1E68" w:rsidRPr="00EF4CDB">
        <w:t xml:space="preserve">Deed Poll </w:t>
      </w:r>
      <w:r w:rsidRPr="00EF4CDB">
        <w:t xml:space="preserve">is provided </w:t>
      </w:r>
      <w:r w:rsidR="00E068DC" w:rsidRPr="00EF4CDB">
        <w:t>by the Proponent</w:t>
      </w:r>
      <w:r w:rsidR="00FB0528" w:rsidRPr="00EF4CDB">
        <w:t>:</w:t>
      </w:r>
      <w:r w:rsidR="00E068DC" w:rsidRPr="00EF4CDB">
        <w:t xml:space="preserve"> </w:t>
      </w:r>
    </w:p>
    <w:p w14:paraId="27F7D139" w14:textId="77777777" w:rsidR="00B04F92" w:rsidRPr="00EF4CDB" w:rsidRDefault="00FB0528" w:rsidP="00FB0528">
      <w:pPr>
        <w:pStyle w:val="MELegal3"/>
        <w:spacing w:before="240"/>
      </w:pPr>
      <w:r w:rsidRPr="00EF4CDB">
        <w:t>on its own behalf and on behalf of each of its Consortium Members (if any) and its and their Related Bodies Corporate (if any) – and</w:t>
      </w:r>
      <w:r w:rsidR="00B04F92" w:rsidRPr="00EF4CDB">
        <w:t xml:space="preserve">, </w:t>
      </w:r>
      <w:proofErr w:type="gramStart"/>
      <w:r w:rsidR="00B04F92" w:rsidRPr="00EF4CDB">
        <w:t>as a consequence</w:t>
      </w:r>
      <w:proofErr w:type="gramEnd"/>
      <w:r w:rsidR="00B04F92" w:rsidRPr="00EF4CDB">
        <w:t>, that:</w:t>
      </w:r>
    </w:p>
    <w:p w14:paraId="4E0DE055" w14:textId="2B1EE904" w:rsidR="00B04F92" w:rsidRPr="00EF4CDB" w:rsidRDefault="00FB0528" w:rsidP="00B04F92">
      <w:pPr>
        <w:pStyle w:val="MELegal4"/>
      </w:pPr>
      <w:r w:rsidRPr="00EF4CDB">
        <w:t xml:space="preserve">the </w:t>
      </w:r>
      <w:r w:rsidR="00B04F92" w:rsidRPr="00EF4CDB">
        <w:t>undertakings</w:t>
      </w:r>
      <w:r w:rsidR="003B703E" w:rsidRPr="00EF4CDB">
        <w:t>, representations, warranties</w:t>
      </w:r>
      <w:r w:rsidRPr="00EF4CDB">
        <w:t xml:space="preserve"> </w:t>
      </w:r>
      <w:r w:rsidR="003B703E" w:rsidRPr="00EF4CDB">
        <w:t xml:space="preserve">and other obligations, </w:t>
      </w:r>
      <w:r w:rsidRPr="00EF4CDB">
        <w:t xml:space="preserve">and </w:t>
      </w:r>
      <w:r w:rsidR="003B703E" w:rsidRPr="00EF4CDB">
        <w:t xml:space="preserve">all </w:t>
      </w:r>
      <w:r w:rsidRPr="00EF4CDB">
        <w:t>liabilities</w:t>
      </w:r>
      <w:r w:rsidR="003B703E" w:rsidRPr="00EF4CDB">
        <w:t>,</w:t>
      </w:r>
      <w:r w:rsidRPr="00EF4CDB">
        <w:t xml:space="preserve"> of the Proponent </w:t>
      </w:r>
      <w:r w:rsidR="004D20F3" w:rsidRPr="00EF4CDB">
        <w:t>in</w:t>
      </w:r>
      <w:r w:rsidRPr="00EF4CDB">
        <w:t xml:space="preserve"> this Deed Poll apply </w:t>
      </w:r>
      <w:r w:rsidR="00B04F92" w:rsidRPr="00EF4CDB">
        <w:t xml:space="preserve">equally </w:t>
      </w:r>
      <w:r w:rsidR="009F7AD8">
        <w:t>in respect of</w:t>
      </w:r>
      <w:r w:rsidR="009F7AD8" w:rsidRPr="00EF4CDB">
        <w:t xml:space="preserve"> </w:t>
      </w:r>
      <w:r w:rsidR="00B04F92" w:rsidRPr="00EF4CDB">
        <w:t xml:space="preserve">each of </w:t>
      </w:r>
      <w:r w:rsidRPr="00EF4CDB">
        <w:t>the Proponent</w:t>
      </w:r>
      <w:r w:rsidR="00B04F92" w:rsidRPr="00EF4CDB">
        <w:t>,</w:t>
      </w:r>
      <w:r w:rsidRPr="00EF4CDB">
        <w:t xml:space="preserve"> each Consortium Member </w:t>
      </w:r>
      <w:r w:rsidR="00B04F92" w:rsidRPr="00EF4CDB">
        <w:t xml:space="preserve">(if any) and each of its and their Related Bodies Corporate (if any) </w:t>
      </w:r>
      <w:r w:rsidRPr="00EF4CDB">
        <w:t>jointly and severally</w:t>
      </w:r>
      <w:r w:rsidR="00B04F92" w:rsidRPr="00EF4CDB">
        <w:t>; and</w:t>
      </w:r>
    </w:p>
    <w:p w14:paraId="4E476575" w14:textId="3E8B536E" w:rsidR="00FB0528" w:rsidRPr="00EF4CDB" w:rsidRDefault="00B04F92" w:rsidP="00B04F92">
      <w:pPr>
        <w:pStyle w:val="MELegal4"/>
      </w:pPr>
      <w:r w:rsidRPr="00EF4CDB">
        <w:lastRenderedPageBreak/>
        <w:t xml:space="preserve">references to ‘the Proponent’ </w:t>
      </w:r>
      <w:r w:rsidR="003B703E" w:rsidRPr="00EF4CDB">
        <w:t xml:space="preserve">or ‘it’ </w:t>
      </w:r>
      <w:r w:rsidRPr="00EF4CDB">
        <w:t>will, where applicable</w:t>
      </w:r>
      <w:r w:rsidR="004B490E" w:rsidRPr="00EF4CDB">
        <w:t xml:space="preserve"> and not otherwise specified</w:t>
      </w:r>
      <w:r w:rsidRPr="00EF4CDB">
        <w:t>, be read to include each Consortium Member (if any) and each of its</w:t>
      </w:r>
      <w:r w:rsidR="004A12AD">
        <w:t>,</w:t>
      </w:r>
      <w:r w:rsidRPr="00EF4CDB">
        <w:t xml:space="preserve"> and </w:t>
      </w:r>
      <w:proofErr w:type="spellStart"/>
      <w:r w:rsidRPr="00EF4CDB">
        <w:t>their</w:t>
      </w:r>
      <w:proofErr w:type="spellEnd"/>
      <w:r w:rsidR="004A12AD">
        <w:t>,</w:t>
      </w:r>
      <w:r w:rsidRPr="00EF4CDB">
        <w:t xml:space="preserve"> Related Bodies Corporate (if any)</w:t>
      </w:r>
      <w:r w:rsidR="00FB0528" w:rsidRPr="00EF4CDB">
        <w:t>; and</w:t>
      </w:r>
    </w:p>
    <w:p w14:paraId="426BE644" w14:textId="2F7C75FE" w:rsidR="003B703E" w:rsidRPr="00EF4CDB" w:rsidRDefault="003B703E" w:rsidP="00B04F92">
      <w:pPr>
        <w:pStyle w:val="MELegal4"/>
      </w:pPr>
      <w:r w:rsidRPr="00EF4CDB">
        <w:t>in circumstances of breach, the Proponent will be taken to be the authorised representative of those parties; and</w:t>
      </w:r>
    </w:p>
    <w:p w14:paraId="24A3469D" w14:textId="45B89C01" w:rsidR="00CC76E8" w:rsidRPr="00EF4CDB" w:rsidRDefault="00CC76E8" w:rsidP="00FB0528">
      <w:pPr>
        <w:pStyle w:val="MELegal3"/>
        <w:spacing w:before="240"/>
      </w:pPr>
      <w:r w:rsidRPr="00EF4CDB">
        <w:t>in favour of</w:t>
      </w:r>
      <w:r w:rsidR="00373064" w:rsidRPr="00EF4CDB">
        <w:t>,</w:t>
      </w:r>
      <w:r w:rsidRPr="00EF4CDB">
        <w:t xml:space="preserve"> and for the benefit of</w:t>
      </w:r>
      <w:r w:rsidR="00373064" w:rsidRPr="00EF4CDB">
        <w:t>,</w:t>
      </w:r>
      <w:r w:rsidRPr="00EF4CDB">
        <w:t xml:space="preserve"> </w:t>
      </w:r>
      <w:r w:rsidR="0029011B" w:rsidRPr="00EF4CDB">
        <w:t xml:space="preserve">each of AEMO </w:t>
      </w:r>
      <w:r w:rsidR="00E068DC" w:rsidRPr="00EF4CDB">
        <w:t xml:space="preserve">Limited </w:t>
      </w:r>
      <w:r w:rsidR="0029011B" w:rsidRPr="00EF4CDB">
        <w:t>and AEMO Services</w:t>
      </w:r>
      <w:r w:rsidR="00C01FD5" w:rsidRPr="00EF4CDB">
        <w:t xml:space="preserve"> </w:t>
      </w:r>
      <w:r w:rsidR="00B04F92" w:rsidRPr="00EF4CDB">
        <w:t>(together</w:t>
      </w:r>
      <w:r w:rsidR="002A74C2">
        <w:t>,</w:t>
      </w:r>
      <w:r w:rsidR="00B04F92" w:rsidRPr="00EF4CDB">
        <w:t xml:space="preserve"> </w:t>
      </w:r>
      <w:r w:rsidR="00B04F92" w:rsidRPr="00EF4CDB">
        <w:rPr>
          <w:b/>
          <w:bCs/>
        </w:rPr>
        <w:t>AEMO</w:t>
      </w:r>
      <w:r w:rsidR="00B04F92" w:rsidRPr="00EF4CDB">
        <w:t xml:space="preserve">) </w:t>
      </w:r>
      <w:r w:rsidR="002104C4" w:rsidRPr="00EF4CDB">
        <w:t xml:space="preserve">and the Australian Government </w:t>
      </w:r>
      <w:r w:rsidR="00B04F92" w:rsidRPr="00EF4CDB">
        <w:t>– and that it may be relied upon by each of them jointly and severally</w:t>
      </w:r>
      <w:r w:rsidRPr="00EF4CDB">
        <w:t>.</w:t>
      </w:r>
    </w:p>
    <w:p w14:paraId="66123E38" w14:textId="058F74CE" w:rsidR="00CC76E8" w:rsidRPr="00EF4CDB" w:rsidRDefault="00CC76E8" w:rsidP="00E64DAA">
      <w:pPr>
        <w:pStyle w:val="MELegal1"/>
        <w:keepNext/>
        <w:numPr>
          <w:ilvl w:val="0"/>
          <w:numId w:val="0"/>
        </w:numPr>
        <w:spacing w:before="240" w:after="0"/>
        <w:rPr>
          <w:b/>
          <w:bCs/>
        </w:rPr>
      </w:pPr>
      <w:r w:rsidRPr="79A7CD15">
        <w:rPr>
          <w:b/>
          <w:bCs/>
        </w:rPr>
        <w:t>Tender Matters</w:t>
      </w:r>
    </w:p>
    <w:p w14:paraId="64E9CF1F" w14:textId="0A3AF52A" w:rsidR="00CC76E8" w:rsidRPr="00EF4CDB" w:rsidRDefault="00CC76E8" w:rsidP="009A31AD">
      <w:pPr>
        <w:pStyle w:val="MELegal1"/>
        <w:spacing w:before="240" w:after="0"/>
      </w:pPr>
      <w:r w:rsidRPr="00EF4CDB">
        <w:t>The Proponent:</w:t>
      </w:r>
    </w:p>
    <w:p w14:paraId="78BBBDDD" w14:textId="12E03175" w:rsidR="00CC76E8" w:rsidRPr="00EF4CDB" w:rsidRDefault="00CC76E8" w:rsidP="009A31AD">
      <w:pPr>
        <w:pStyle w:val="MELegal3"/>
        <w:spacing w:before="240" w:after="0"/>
      </w:pPr>
      <w:r w:rsidRPr="00EF4CDB">
        <w:t xml:space="preserve">agrees and represents to </w:t>
      </w:r>
      <w:r w:rsidR="00831CFF" w:rsidRPr="00EF4CDB">
        <w:t xml:space="preserve">each of </w:t>
      </w:r>
      <w:r w:rsidRPr="00EF4CDB">
        <w:t xml:space="preserve">the </w:t>
      </w:r>
      <w:r w:rsidR="00831CFF" w:rsidRPr="00EF4CDB">
        <w:t>Australian Government</w:t>
      </w:r>
      <w:r w:rsidR="00C01FD5" w:rsidRPr="00EF4CDB">
        <w:t xml:space="preserve"> and AEMO </w:t>
      </w:r>
      <w:r w:rsidRPr="00EF4CDB">
        <w:t xml:space="preserve">that the Tender </w:t>
      </w:r>
      <w:r w:rsidR="00831CFF" w:rsidRPr="00EF4CDB">
        <w:t xml:space="preserve">Guidelines </w:t>
      </w:r>
      <w:r w:rsidRPr="00EF4CDB">
        <w:t>are legally binding on it;</w:t>
      </w:r>
    </w:p>
    <w:p w14:paraId="556FACD0" w14:textId="0644E93E" w:rsidR="00CC76E8" w:rsidRPr="00EF4CDB" w:rsidRDefault="00AD30AA" w:rsidP="009A31AD">
      <w:pPr>
        <w:pStyle w:val="MELegal3"/>
        <w:spacing w:before="240" w:after="0"/>
      </w:pPr>
      <w:r w:rsidRPr="00EF4CDB">
        <w:t>undertakes</w:t>
      </w:r>
      <w:r w:rsidR="00CC76E8" w:rsidRPr="00EF4CDB">
        <w:t xml:space="preserve"> to </w:t>
      </w:r>
      <w:r w:rsidR="00831CFF" w:rsidRPr="00EF4CDB">
        <w:t>each of the Australian Government</w:t>
      </w:r>
      <w:r w:rsidR="00C01FD5" w:rsidRPr="00EF4CDB">
        <w:t xml:space="preserve"> and AEMO</w:t>
      </w:r>
      <w:r w:rsidR="00831CFF" w:rsidRPr="00EF4CDB">
        <w:t xml:space="preserve"> </w:t>
      </w:r>
      <w:r w:rsidR="005D6489" w:rsidRPr="00EF4CDB">
        <w:t xml:space="preserve">that it has complied (and </w:t>
      </w:r>
      <w:r w:rsidR="00405CEF" w:rsidRPr="00EF4CDB">
        <w:t>after the date</w:t>
      </w:r>
      <w:r w:rsidR="00C863DC" w:rsidRPr="00EF4CDB">
        <w:t xml:space="preserve"> of this Deed Poll </w:t>
      </w:r>
      <w:r w:rsidR="005D6489" w:rsidRPr="00EF4CDB">
        <w:t xml:space="preserve">will continue </w:t>
      </w:r>
      <w:r w:rsidR="00831CFF" w:rsidRPr="00EF4CDB">
        <w:t xml:space="preserve">to </w:t>
      </w:r>
      <w:r w:rsidR="00CC76E8" w:rsidRPr="00EF4CDB">
        <w:t>comply</w:t>
      </w:r>
      <w:r w:rsidR="001F38CD" w:rsidRPr="00EF4CDB">
        <w:t>)</w:t>
      </w:r>
      <w:r w:rsidR="00CC76E8" w:rsidRPr="00EF4CDB">
        <w:t xml:space="preserve"> with the Tender </w:t>
      </w:r>
      <w:r w:rsidR="00E068DC" w:rsidRPr="00EF4CDB">
        <w:t>Guidelines</w:t>
      </w:r>
      <w:r w:rsidR="00CC76E8" w:rsidRPr="00EF4CDB">
        <w:t xml:space="preserve">; </w:t>
      </w:r>
    </w:p>
    <w:p w14:paraId="4C072877" w14:textId="54101D4E" w:rsidR="0029011B" w:rsidRPr="00EF4CDB" w:rsidRDefault="00CC76E8" w:rsidP="009A31AD">
      <w:pPr>
        <w:pStyle w:val="MELegal3"/>
        <w:keepNext/>
        <w:spacing w:before="240" w:after="0"/>
        <w:ind w:left="1360" w:hanging="680"/>
      </w:pPr>
      <w:r w:rsidRPr="00EF4CDB">
        <w:t xml:space="preserve">represents </w:t>
      </w:r>
      <w:r w:rsidR="00E068DC" w:rsidRPr="00EF4CDB">
        <w:t xml:space="preserve">and warrants </w:t>
      </w:r>
      <w:r w:rsidR="00831CFF" w:rsidRPr="00EF4CDB">
        <w:t xml:space="preserve">to each of the Australian Government </w:t>
      </w:r>
      <w:r w:rsidR="00C01FD5" w:rsidRPr="00EF4CDB">
        <w:t>and AEMO</w:t>
      </w:r>
      <w:r w:rsidR="00831CFF" w:rsidRPr="00EF4CDB">
        <w:t xml:space="preserve"> </w:t>
      </w:r>
      <w:r w:rsidRPr="00EF4CDB">
        <w:t>that</w:t>
      </w:r>
      <w:r w:rsidR="0029011B" w:rsidRPr="00EF4CDB">
        <w:t>:</w:t>
      </w:r>
      <w:r w:rsidRPr="00EF4CDB">
        <w:t xml:space="preserve"> </w:t>
      </w:r>
    </w:p>
    <w:p w14:paraId="1DFA1D29" w14:textId="246DC063" w:rsidR="0029011B" w:rsidRPr="00EF4CDB" w:rsidRDefault="0029011B" w:rsidP="009A31AD">
      <w:pPr>
        <w:pStyle w:val="MELegal4"/>
        <w:spacing w:before="240" w:after="0"/>
      </w:pPr>
      <w:r w:rsidRPr="00EF4CDB">
        <w:t>it has</w:t>
      </w:r>
      <w:r w:rsidR="00092A35">
        <w:t>, and its Associates have,</w:t>
      </w:r>
      <w:r w:rsidRPr="00EF4CDB">
        <w:t xml:space="preserve"> complied </w:t>
      </w:r>
      <w:r w:rsidR="009254EC" w:rsidRPr="00EF4CDB">
        <w:t>(</w:t>
      </w:r>
      <w:r w:rsidR="005D6489" w:rsidRPr="00EF4CDB">
        <w:t>and</w:t>
      </w:r>
      <w:r w:rsidR="009254EC" w:rsidRPr="00EF4CDB">
        <w:t xml:space="preserve"> </w:t>
      </w:r>
      <w:r w:rsidR="006B04BB" w:rsidRPr="00EF4CDB">
        <w:t xml:space="preserve">after the date of this Deed Poll </w:t>
      </w:r>
      <w:r w:rsidR="00092A35">
        <w:t xml:space="preserve">it and they </w:t>
      </w:r>
      <w:r w:rsidR="009254EC" w:rsidRPr="00EF4CDB">
        <w:t xml:space="preserve">will </w:t>
      </w:r>
      <w:r w:rsidR="005D6489" w:rsidRPr="00EF4CDB">
        <w:t xml:space="preserve">continue to </w:t>
      </w:r>
      <w:r w:rsidR="009254EC" w:rsidRPr="00EF4CDB">
        <w:t xml:space="preserve">comply) </w:t>
      </w:r>
      <w:r w:rsidRPr="00EF4CDB">
        <w:t xml:space="preserve">with the Tender Guidelines in </w:t>
      </w:r>
      <w:r w:rsidR="00E068DC" w:rsidRPr="00EF4CDB">
        <w:t xml:space="preserve">all respects </w:t>
      </w:r>
      <w:r w:rsidR="00BA3ACA" w:rsidRPr="00EF4CDB">
        <w:t xml:space="preserve">in connection with </w:t>
      </w:r>
      <w:r w:rsidRPr="00EF4CDB">
        <w:t xml:space="preserve">its participation in the </w:t>
      </w:r>
      <w:r w:rsidR="009254EC" w:rsidRPr="00EF4CDB">
        <w:t xml:space="preserve">Tender </w:t>
      </w:r>
      <w:r w:rsidR="004D56F0">
        <w:t>3</w:t>
      </w:r>
      <w:r w:rsidR="007E75D2" w:rsidRPr="00EF4CDB">
        <w:t xml:space="preserve"> </w:t>
      </w:r>
      <w:r w:rsidR="009254EC" w:rsidRPr="00EF4CDB">
        <w:t>Process</w:t>
      </w:r>
      <w:r w:rsidR="002A74C2">
        <w:t>,</w:t>
      </w:r>
      <w:r w:rsidR="009254EC" w:rsidRPr="00EF4CDB">
        <w:t xml:space="preserve"> </w:t>
      </w:r>
      <w:r w:rsidR="00E068DC" w:rsidRPr="00EF4CDB">
        <w:t xml:space="preserve">including (without limitation) </w:t>
      </w:r>
      <w:r w:rsidR="009254EC" w:rsidRPr="00EF4CDB">
        <w:t>the preparation</w:t>
      </w:r>
      <w:r w:rsidR="00070F3A" w:rsidRPr="00EF4CDB">
        <w:t xml:space="preserve">, </w:t>
      </w:r>
      <w:proofErr w:type="gramStart"/>
      <w:r w:rsidR="00070F3A" w:rsidRPr="00EF4CDB">
        <w:t>evaluation</w:t>
      </w:r>
      <w:proofErr w:type="gramEnd"/>
      <w:r w:rsidR="00070F3A" w:rsidRPr="00EF4CDB">
        <w:t xml:space="preserve"> and negotiation of </w:t>
      </w:r>
      <w:r w:rsidR="001A5FF3" w:rsidRPr="00EF4CDB">
        <w:t xml:space="preserve">its or any other </w:t>
      </w:r>
      <w:r w:rsidR="009254EC" w:rsidRPr="00EF4CDB">
        <w:t>Bid; and</w:t>
      </w:r>
    </w:p>
    <w:p w14:paraId="44203662" w14:textId="677B3393" w:rsidR="00B4212C" w:rsidRPr="00EF4CDB" w:rsidRDefault="00CC76E8" w:rsidP="009A31AD">
      <w:pPr>
        <w:pStyle w:val="MELegal4"/>
        <w:spacing w:before="240" w:after="0"/>
      </w:pPr>
      <w:r w:rsidRPr="00EF4CDB">
        <w:t xml:space="preserve">all information provided by the Proponent to the </w:t>
      </w:r>
      <w:r w:rsidR="00831CFF" w:rsidRPr="00EF4CDB">
        <w:t>Australian Government</w:t>
      </w:r>
      <w:r w:rsidR="00CE24E3" w:rsidRPr="00EF4CDB">
        <w:t xml:space="preserve"> or</w:t>
      </w:r>
      <w:r w:rsidRPr="00EF4CDB">
        <w:t xml:space="preserve"> AEMO </w:t>
      </w:r>
      <w:r w:rsidR="00E068DC" w:rsidRPr="00EF4CDB">
        <w:t xml:space="preserve">arising from or </w:t>
      </w:r>
      <w:r w:rsidRPr="00EF4CDB">
        <w:t xml:space="preserve">in connection with the Tender </w:t>
      </w:r>
      <w:r w:rsidR="00696087">
        <w:t>3</w:t>
      </w:r>
      <w:r w:rsidR="007E75D2" w:rsidRPr="00EF4CDB">
        <w:t xml:space="preserve"> </w:t>
      </w:r>
      <w:r w:rsidRPr="00EF4CDB">
        <w:t>Process, including in its Bid, is (</w:t>
      </w:r>
      <w:r w:rsidR="005D6489" w:rsidRPr="00EF4CDB">
        <w:t>and</w:t>
      </w:r>
      <w:r w:rsidRPr="00EF4CDB">
        <w:t xml:space="preserve">, in respect of information provided after the date of this </w:t>
      </w:r>
      <w:r w:rsidR="00E068DC" w:rsidRPr="00EF4CDB">
        <w:t>Deed Poll</w:t>
      </w:r>
      <w:r w:rsidRPr="00EF4CDB">
        <w:t>, will be) true</w:t>
      </w:r>
      <w:r w:rsidR="000977B8" w:rsidRPr="00EF4CDB">
        <w:t xml:space="preserve">, </w:t>
      </w:r>
      <w:proofErr w:type="gramStart"/>
      <w:r w:rsidR="000977B8" w:rsidRPr="00EF4CDB">
        <w:t>complete</w:t>
      </w:r>
      <w:proofErr w:type="gramEnd"/>
      <w:r w:rsidRPr="00EF4CDB">
        <w:t xml:space="preserve"> and </w:t>
      </w:r>
      <w:r w:rsidR="005D6489" w:rsidRPr="00EF4CDB">
        <w:t xml:space="preserve">accurate </w:t>
      </w:r>
      <w:r w:rsidRPr="00EF4CDB">
        <w:t xml:space="preserve">in every respect; </w:t>
      </w:r>
      <w:r w:rsidR="005D6489" w:rsidRPr="00EF4CDB">
        <w:t>and</w:t>
      </w:r>
    </w:p>
    <w:p w14:paraId="4F1E5625" w14:textId="7109FC7D" w:rsidR="00592224" w:rsidRDefault="00CC76E8" w:rsidP="009A31AD">
      <w:pPr>
        <w:pStyle w:val="MELegal3"/>
        <w:spacing w:before="240" w:after="0"/>
      </w:pPr>
      <w:r w:rsidRPr="00EF4CDB">
        <w:t>acknowledges and agrees</w:t>
      </w:r>
      <w:r w:rsidR="00092A35">
        <w:t>, and must ensure that its Consortium Members acknowledge and agree,</w:t>
      </w:r>
      <w:r w:rsidRPr="00EF4CDB">
        <w:t xml:space="preserve"> that, under subsection 137.1 of the Criminal Code enacted by the </w:t>
      </w:r>
      <w:r w:rsidRPr="00EF4CDB">
        <w:rPr>
          <w:i/>
          <w:iCs/>
        </w:rPr>
        <w:t>Criminal Code Act 1995</w:t>
      </w:r>
      <w:r w:rsidRPr="00EF4CDB">
        <w:t xml:space="preserve"> (Cth), giving false or misleading information to the </w:t>
      </w:r>
      <w:r w:rsidR="00831CFF" w:rsidRPr="00EF4CDB">
        <w:t xml:space="preserve">Australian Government </w:t>
      </w:r>
      <w:r w:rsidRPr="00EF4CDB">
        <w:t>is a serious offence</w:t>
      </w:r>
      <w:r w:rsidR="00592224">
        <w:t xml:space="preserve"> </w:t>
      </w:r>
      <w:r w:rsidR="0081633D">
        <w:t xml:space="preserve">for which criminal penalties may apply </w:t>
      </w:r>
      <w:r w:rsidR="00592224">
        <w:t xml:space="preserve">and may </w:t>
      </w:r>
      <w:r w:rsidR="0081633D">
        <w:t xml:space="preserve">also </w:t>
      </w:r>
      <w:r w:rsidR="00592224">
        <w:t>lead to:</w:t>
      </w:r>
      <w:r w:rsidR="00592224">
        <w:br/>
      </w:r>
    </w:p>
    <w:p w14:paraId="35591BC7" w14:textId="3D45D913" w:rsidR="00592224" w:rsidRDefault="00592224" w:rsidP="00592224">
      <w:pPr>
        <w:pStyle w:val="MELegal4"/>
      </w:pPr>
      <w:r>
        <w:t>exclusion of the Proponent from this Tender 3 Process, and any subsequent CIS Tender Process;</w:t>
      </w:r>
    </w:p>
    <w:p w14:paraId="556102DF" w14:textId="77777777" w:rsidR="00592224" w:rsidRDefault="00592224" w:rsidP="00592224">
      <w:pPr>
        <w:pStyle w:val="MELegal4"/>
      </w:pPr>
      <w:r>
        <w:t>termination for default of any CISA that may be entered into with a Successful Proponent; and</w:t>
      </w:r>
    </w:p>
    <w:p w14:paraId="5E3A15D0" w14:textId="1058A226" w:rsidR="00CC76E8" w:rsidRDefault="00592224">
      <w:pPr>
        <w:pStyle w:val="MELegal4"/>
      </w:pPr>
      <w:r>
        <w:t>the payment of damages by the Proponent to the Australian Government</w:t>
      </w:r>
      <w:r w:rsidR="00CC76E8" w:rsidRPr="00EF4CDB">
        <w:t>.</w:t>
      </w:r>
      <w:r w:rsidR="005D6489" w:rsidRPr="00EF4CDB">
        <w:t xml:space="preserve"> </w:t>
      </w:r>
    </w:p>
    <w:p w14:paraId="7563AABF" w14:textId="7DC87E44" w:rsidR="00CC76E8" w:rsidRPr="00EF4CDB" w:rsidRDefault="00CC76E8" w:rsidP="009A31AD">
      <w:pPr>
        <w:pStyle w:val="MELegal1"/>
        <w:spacing w:before="240" w:after="0"/>
      </w:pPr>
      <w:r w:rsidRPr="00EF4CDB">
        <w:t xml:space="preserve">The Proponent represents </w:t>
      </w:r>
      <w:r w:rsidR="00E068DC" w:rsidRPr="00EF4CDB">
        <w:t xml:space="preserve">and warrants </w:t>
      </w:r>
      <w:r w:rsidRPr="00EF4CDB">
        <w:t>that:</w:t>
      </w:r>
    </w:p>
    <w:p w14:paraId="0B9A4798" w14:textId="2E036812" w:rsidR="00CC76E8" w:rsidRPr="00EF4CDB" w:rsidRDefault="00CC76E8" w:rsidP="009A31AD">
      <w:pPr>
        <w:pStyle w:val="MELegal3"/>
        <w:spacing w:before="240" w:after="0"/>
      </w:pPr>
      <w:r w:rsidRPr="00EF4CDB">
        <w:t xml:space="preserve">it will not, in negotiating the terms of any </w:t>
      </w:r>
      <w:r w:rsidR="00442BC9" w:rsidRPr="00EF4CDB">
        <w:t>Project Document</w:t>
      </w:r>
      <w:r w:rsidRPr="00EF4CDB">
        <w:t xml:space="preserve">, depart from the information it has provided </w:t>
      </w:r>
      <w:r w:rsidR="003E6018" w:rsidRPr="00EF4CDB">
        <w:t xml:space="preserve">(including in respect of its acceptance of any draft </w:t>
      </w:r>
      <w:r w:rsidR="00442BC9" w:rsidRPr="00EF4CDB">
        <w:t>Project Document</w:t>
      </w:r>
      <w:r w:rsidR="003E6018" w:rsidRPr="00EF4CDB">
        <w:t xml:space="preserve">) </w:t>
      </w:r>
      <w:r w:rsidRPr="00EF4CDB">
        <w:t xml:space="preserve">or representations, statements or claims it makes or has made in its Bid; </w:t>
      </w:r>
    </w:p>
    <w:p w14:paraId="0F8B448B" w14:textId="459AB046" w:rsidR="00DC1F34" w:rsidRDefault="007F0DA5" w:rsidP="009A31AD">
      <w:pPr>
        <w:pStyle w:val="MELegal3"/>
        <w:spacing w:before="240" w:after="0"/>
      </w:pPr>
      <w:r w:rsidRPr="00EF4CDB">
        <w:t xml:space="preserve">neither </w:t>
      </w:r>
      <w:r w:rsidR="00CC76E8" w:rsidRPr="00EF4CDB">
        <w:t>it</w:t>
      </w:r>
      <w:r w:rsidR="004B490E" w:rsidRPr="00EF4CDB">
        <w:t>,</w:t>
      </w:r>
      <w:r w:rsidR="00CC76E8" w:rsidRPr="00EF4CDB">
        <w:t xml:space="preserve"> </w:t>
      </w:r>
      <w:r w:rsidRPr="00EF4CDB">
        <w:t xml:space="preserve">nor any </w:t>
      </w:r>
      <w:r w:rsidR="003B703E" w:rsidRPr="00EF4CDB">
        <w:t xml:space="preserve">Consortium Member (if any), any of its or their Related Bodies Corporate (if any) or any </w:t>
      </w:r>
      <w:bookmarkStart w:id="2" w:name="_Hlk153281568"/>
      <w:r w:rsidR="00EB2F92" w:rsidRPr="00EF4CDB">
        <w:t>Bid Entity</w:t>
      </w:r>
      <w:r w:rsidR="004B490E" w:rsidRPr="00EF4CDB">
        <w:t>,</w:t>
      </w:r>
      <w:r w:rsidRPr="00EF4CDB">
        <w:t xml:space="preserve"> </w:t>
      </w:r>
      <w:r w:rsidR="00CC76E8" w:rsidRPr="00EF4CDB">
        <w:t xml:space="preserve">has had </w:t>
      </w:r>
      <w:r w:rsidR="00CC76E8" w:rsidRPr="00EF4CDB" w:rsidDel="003C4504">
        <w:t>any</w:t>
      </w:r>
      <w:r w:rsidR="003C4504" w:rsidRPr="00EF4CDB">
        <w:t xml:space="preserve"> </w:t>
      </w:r>
      <w:r w:rsidR="00CC76E8" w:rsidRPr="00EF4CDB">
        <w:t>judicial decision</w:t>
      </w:r>
      <w:r w:rsidR="00F07349" w:rsidRPr="00EF4CDB">
        <w:t xml:space="preserve"> relating to employee entitlements made against it (not including decisions under appeal</w:t>
      </w:r>
      <w:r w:rsidR="00AE3CB4" w:rsidRPr="00EF4CDB">
        <w:t xml:space="preserve"> or instances </w:t>
      </w:r>
      <w:r w:rsidR="0081633D">
        <w:t>in which</w:t>
      </w:r>
      <w:r w:rsidR="0081633D" w:rsidRPr="00EF4CDB">
        <w:t xml:space="preserve"> </w:t>
      </w:r>
      <w:r w:rsidR="00AE3CB4" w:rsidRPr="00EF4CDB">
        <w:t>the period for appeal or payment/settlement has not expired</w:t>
      </w:r>
      <w:r w:rsidR="00F07349" w:rsidRPr="00EF4CDB">
        <w:t xml:space="preserve">) </w:t>
      </w:r>
      <w:r w:rsidR="00E64DAA" w:rsidRPr="00EF4CDB">
        <w:t xml:space="preserve">in respect of which </w:t>
      </w:r>
      <w:r w:rsidR="00F07349" w:rsidRPr="00EF4CDB">
        <w:t>the Proponent</w:t>
      </w:r>
      <w:r w:rsidR="00B340AC" w:rsidRPr="00EF4CDB">
        <w:t xml:space="preserve">, </w:t>
      </w:r>
      <w:r w:rsidR="00B340AC" w:rsidRPr="00EF4CDB" w:rsidDel="002A624B">
        <w:t xml:space="preserve">any </w:t>
      </w:r>
      <w:r w:rsidR="00B340AC" w:rsidRPr="00EF4CDB">
        <w:t xml:space="preserve">Consortium </w:t>
      </w:r>
      <w:r w:rsidR="00B340AC">
        <w:t>Member</w:t>
      </w:r>
      <w:r w:rsidR="00B340AC" w:rsidRPr="00EF4CDB">
        <w:t xml:space="preserve"> </w:t>
      </w:r>
      <w:r w:rsidR="00B340AC" w:rsidRPr="00EF4CDB" w:rsidDel="002A624B">
        <w:t xml:space="preserve">and </w:t>
      </w:r>
      <w:r w:rsidR="00B340AC">
        <w:t>their</w:t>
      </w:r>
      <w:r w:rsidR="003C4504">
        <w:t xml:space="preserve"> </w:t>
      </w:r>
      <w:r w:rsidR="00B340AC" w:rsidRPr="00EF4CDB">
        <w:t>Related Bodies Corporate</w:t>
      </w:r>
      <w:r w:rsidR="002A74C2">
        <w:t>,</w:t>
      </w:r>
      <w:r w:rsidR="00F07349" w:rsidRPr="00EF4CDB">
        <w:t xml:space="preserve"> has failed to pay any amounts </w:t>
      </w:r>
      <w:r w:rsidR="009E7C03" w:rsidRPr="009E7C03">
        <w:t>relating to unpaid employee entitlements where the entitlements remain unpaid</w:t>
      </w:r>
      <w:r w:rsidR="00F07349" w:rsidRPr="00EF4CDB">
        <w:t>;</w:t>
      </w:r>
    </w:p>
    <w:p w14:paraId="6D141433" w14:textId="4073A5FA" w:rsidR="0081633D" w:rsidRDefault="0081633D" w:rsidP="009A31AD">
      <w:pPr>
        <w:pStyle w:val="MELegal3"/>
        <w:spacing w:before="240" w:after="0"/>
      </w:pPr>
      <w:r w:rsidRPr="00EF4CDB">
        <w:t xml:space="preserve">neither it, nor any Consortium Member (if any), any of its or their Related Bodies Corporate (if any) </w:t>
      </w:r>
      <w:r>
        <w:t xml:space="preserve">is </w:t>
      </w:r>
      <w:r w:rsidRPr="0081633D">
        <w:t xml:space="preserve">named as an organisation that is currently not complying with the </w:t>
      </w:r>
      <w:r w:rsidRPr="0081633D">
        <w:rPr>
          <w:i/>
          <w:iCs/>
        </w:rPr>
        <w:t>Workplace Gender Equality Act 2012</w:t>
      </w:r>
      <w:r w:rsidRPr="0081633D">
        <w:t xml:space="preserve"> (Cth)</w:t>
      </w:r>
      <w:r>
        <w:t>;</w:t>
      </w:r>
    </w:p>
    <w:p w14:paraId="160A4829" w14:textId="17C6A12D" w:rsidR="00DC1F34" w:rsidRPr="00EF4CDB" w:rsidRDefault="00DC1F34" w:rsidP="00DC1F34">
      <w:pPr>
        <w:pStyle w:val="MELegal3"/>
        <w:spacing w:before="240" w:after="0"/>
      </w:pPr>
      <w:r w:rsidRPr="00EF4CDB">
        <w:lastRenderedPageBreak/>
        <w:t>neither it, nor any</w:t>
      </w:r>
      <w:r w:rsidR="0081633D">
        <w:t xml:space="preserve"> of its Associates</w:t>
      </w:r>
      <w:r w:rsidRPr="00EF4CDB">
        <w:t>, has</w:t>
      </w:r>
      <w:r w:rsidRPr="00EF4CDB">
        <w:rPr>
          <w:rFonts w:asciiTheme="minorHAnsi" w:hAnsiTheme="minorHAnsi" w:cstheme="minorHAnsi"/>
        </w:rPr>
        <w:t xml:space="preserve">, within the previous 10 years, been subject to an inquiry by the National Anti-Corruption Commission, or an equivalent body in a jurisdiction in Australia, </w:t>
      </w:r>
      <w:r w:rsidR="0081633D">
        <w:rPr>
          <w:rFonts w:asciiTheme="minorHAnsi" w:hAnsiTheme="minorHAnsi" w:cstheme="minorHAnsi"/>
        </w:rPr>
        <w:t>in which</w:t>
      </w:r>
      <w:r w:rsidR="0081633D" w:rsidRPr="00EF4CDB">
        <w:rPr>
          <w:rFonts w:asciiTheme="minorHAnsi" w:hAnsiTheme="minorHAnsi" w:cstheme="minorHAnsi"/>
        </w:rPr>
        <w:t xml:space="preserve"> </w:t>
      </w:r>
      <w:r w:rsidRPr="00EF4CDB">
        <w:rPr>
          <w:rFonts w:asciiTheme="minorHAnsi" w:hAnsiTheme="minorHAnsi" w:cstheme="minorHAnsi"/>
        </w:rPr>
        <w:t xml:space="preserve">a finding has been made against </w:t>
      </w:r>
      <w:r w:rsidR="0081633D">
        <w:rPr>
          <w:rFonts w:asciiTheme="minorHAnsi" w:hAnsiTheme="minorHAnsi" w:cstheme="minorHAnsi"/>
        </w:rPr>
        <w:t>any</w:t>
      </w:r>
      <w:r w:rsidR="0081633D" w:rsidRPr="00EF4CDB">
        <w:rPr>
          <w:rFonts w:asciiTheme="minorHAnsi" w:hAnsiTheme="minorHAnsi" w:cstheme="minorHAnsi"/>
        </w:rPr>
        <w:t xml:space="preserve"> </w:t>
      </w:r>
      <w:r w:rsidRPr="00EF4CDB">
        <w:rPr>
          <w:rFonts w:asciiTheme="minorHAnsi" w:hAnsiTheme="minorHAnsi" w:cstheme="minorHAnsi"/>
        </w:rPr>
        <w:t>of them (including a finding that one of them has engaged in corrupt conduct</w:t>
      </w:r>
      <w:r w:rsidR="00373064" w:rsidRPr="00EF4CDB">
        <w:rPr>
          <w:rFonts w:asciiTheme="minorHAnsi" w:hAnsiTheme="minorHAnsi" w:cstheme="minorHAnsi"/>
        </w:rPr>
        <w:t>)</w:t>
      </w:r>
      <w:r w:rsidRPr="00EF4CDB">
        <w:rPr>
          <w:rFonts w:asciiTheme="minorHAnsi" w:hAnsiTheme="minorHAnsi" w:cstheme="minorHAnsi"/>
        </w:rPr>
        <w:t>;</w:t>
      </w:r>
    </w:p>
    <w:bookmarkEnd w:id="2"/>
    <w:p w14:paraId="31C7B2FF" w14:textId="1486468F" w:rsidR="00BD2423" w:rsidRPr="00EF4CDB" w:rsidRDefault="003B703E" w:rsidP="00DC1F34">
      <w:pPr>
        <w:pStyle w:val="MELegal3"/>
        <w:spacing w:before="240" w:after="0"/>
      </w:pPr>
      <w:r w:rsidRPr="00EF4CDB">
        <w:t xml:space="preserve">neither </w:t>
      </w:r>
      <w:r w:rsidR="00F07349" w:rsidRPr="00EF4CDB">
        <w:t>it</w:t>
      </w:r>
      <w:r w:rsidR="004B490E" w:rsidRPr="00EF4CDB">
        <w:t>,</w:t>
      </w:r>
      <w:r w:rsidR="00F07349" w:rsidRPr="00EF4CDB">
        <w:t xml:space="preserve"> </w:t>
      </w:r>
      <w:r w:rsidRPr="00EF4CDB">
        <w:t>nor any Consortium Member (if any),</w:t>
      </w:r>
      <w:r w:rsidR="00A05686">
        <w:t xml:space="preserve"> nor</w:t>
      </w:r>
      <w:r w:rsidRPr="00EF4CDB">
        <w:t xml:space="preserve"> any of its or their Related Bodies Corporate (if any)</w:t>
      </w:r>
      <w:r w:rsidR="004B490E" w:rsidRPr="00EF4CDB">
        <w:t>,</w:t>
      </w:r>
      <w:r w:rsidRPr="00EF4CDB">
        <w:t xml:space="preserve"> </w:t>
      </w:r>
      <w:r w:rsidR="00F07349" w:rsidRPr="00EF4CDB">
        <w:t>is named as an organisation on the Consolidated List maintained by the Australian Sanctions Office within the Department of Foreign Affairs</w:t>
      </w:r>
      <w:r w:rsidR="005427A0" w:rsidRPr="00EF4CDB">
        <w:t xml:space="preserve"> and Trade</w:t>
      </w:r>
      <w:r w:rsidR="00F07349" w:rsidRPr="00EF4CDB">
        <w:t>;</w:t>
      </w:r>
    </w:p>
    <w:p w14:paraId="471AE73F" w14:textId="46FDB146" w:rsidR="0090671F" w:rsidRPr="00EF4CDB" w:rsidRDefault="003B703E" w:rsidP="009A31AD">
      <w:pPr>
        <w:pStyle w:val="MELegal3"/>
        <w:spacing w:before="240" w:after="0"/>
      </w:pPr>
      <w:r w:rsidRPr="00EF4CDB">
        <w:t xml:space="preserve">neither </w:t>
      </w:r>
      <w:r w:rsidR="0090671F" w:rsidRPr="00EF4CDB">
        <w:t>it</w:t>
      </w:r>
      <w:r w:rsidR="004B490E" w:rsidRPr="00EF4CDB">
        <w:t>,</w:t>
      </w:r>
      <w:r w:rsidR="0090671F" w:rsidRPr="00EF4CDB">
        <w:t xml:space="preserve"> </w:t>
      </w:r>
      <w:r w:rsidRPr="00EF4CDB">
        <w:t xml:space="preserve">nor any </w:t>
      </w:r>
      <w:r w:rsidR="000D2A86">
        <w:t>of its Associates</w:t>
      </w:r>
      <w:r w:rsidR="004B490E" w:rsidRPr="00EF4CDB">
        <w:t>,</w:t>
      </w:r>
      <w:r w:rsidRPr="00EF4CDB">
        <w:t xml:space="preserve"> </w:t>
      </w:r>
      <w:r w:rsidR="0090671F" w:rsidRPr="00EF4CDB">
        <w:t xml:space="preserve">has prepared its Bid </w:t>
      </w:r>
      <w:r w:rsidR="00293D2B" w:rsidRPr="00EF4CDB">
        <w:t>after</w:t>
      </w:r>
      <w:r w:rsidR="0090671F" w:rsidRPr="00EF4CDB">
        <w:t xml:space="preserve"> consultation</w:t>
      </w:r>
      <w:r w:rsidR="00C324E5" w:rsidRPr="00EF4CDB">
        <w:t xml:space="preserve"> or</w:t>
      </w:r>
      <w:r w:rsidR="0090671F" w:rsidRPr="00EF4CDB">
        <w:t xml:space="preserve"> communication, </w:t>
      </w:r>
      <w:r w:rsidR="005243A6" w:rsidRPr="00EF4CDB">
        <w:t xml:space="preserve">or pursuant to a </w:t>
      </w:r>
      <w:r w:rsidR="0090671F" w:rsidRPr="00EF4CDB">
        <w:t>contract, arrangement or understanding</w:t>
      </w:r>
      <w:r w:rsidR="00500AE4" w:rsidRPr="00EF4CDB">
        <w:t>,</w:t>
      </w:r>
      <w:r w:rsidR="0090671F" w:rsidRPr="00EF4CDB">
        <w:t xml:space="preserve"> with any competitor, other than whe</w:t>
      </w:r>
      <w:r w:rsidR="00A15758">
        <w:t>n</w:t>
      </w:r>
      <w:r w:rsidR="0090671F" w:rsidRPr="00EF4CDB">
        <w:t>:</w:t>
      </w:r>
    </w:p>
    <w:p w14:paraId="4036A50C" w14:textId="77777777" w:rsidR="0090671F" w:rsidRPr="00EF4CDB" w:rsidRDefault="0090671F" w:rsidP="009A31AD">
      <w:pPr>
        <w:pStyle w:val="MELegal4"/>
        <w:spacing w:before="240" w:after="0"/>
      </w:pPr>
      <w:r w:rsidRPr="00EF4CDB">
        <w:t>the Proponent and the competitor have an agreement that has been authorised by the Australian Competition and Consumer Commission; or</w:t>
      </w:r>
    </w:p>
    <w:p w14:paraId="4EFCDCC3" w14:textId="428B1051" w:rsidR="0090671F" w:rsidRPr="00EF4CDB" w:rsidRDefault="0090671F" w:rsidP="009A31AD">
      <w:pPr>
        <w:pStyle w:val="MELegal4"/>
        <w:spacing w:before="240" w:after="0"/>
      </w:pPr>
      <w:r w:rsidRPr="00EF4CDB">
        <w:t xml:space="preserve">the Proponent has communicated with a competitor for the purpose of </w:t>
      </w:r>
      <w:r w:rsidR="002B7367" w:rsidRPr="00EF4CDB">
        <w:t>s</w:t>
      </w:r>
      <w:r w:rsidRPr="00EF4CDB">
        <w:t xml:space="preserve">ubcontracting a portion of </w:t>
      </w:r>
      <w:r w:rsidR="00293D2B" w:rsidRPr="00EF4CDB">
        <w:t xml:space="preserve">proposed services in connection with the </w:t>
      </w:r>
      <w:r w:rsidR="00DA65F1" w:rsidRPr="00EF4CDB">
        <w:t>C</w:t>
      </w:r>
      <w:r w:rsidR="00F217FF" w:rsidRPr="00EF4CDB">
        <w:t>IS</w:t>
      </w:r>
      <w:r w:rsidRPr="00EF4CDB">
        <w:t xml:space="preserve">, and the communication with that competitor is limited to the information required to facilitate that </w:t>
      </w:r>
      <w:proofErr w:type="gramStart"/>
      <w:r w:rsidRPr="00EF4CDB">
        <w:t>particular subcontract</w:t>
      </w:r>
      <w:proofErr w:type="gramEnd"/>
      <w:r w:rsidRPr="00EF4CDB">
        <w:t>;</w:t>
      </w:r>
    </w:p>
    <w:p w14:paraId="61CD498E" w14:textId="30B2051D" w:rsidR="0090671F" w:rsidRPr="00EF4CDB" w:rsidRDefault="0090671F" w:rsidP="009A31AD">
      <w:pPr>
        <w:pStyle w:val="MELegal3"/>
        <w:spacing w:before="240" w:after="0"/>
      </w:pPr>
      <w:r w:rsidRPr="00EF4CDB">
        <w:t>neither it, nor any of its Associates</w:t>
      </w:r>
      <w:r w:rsidR="00293D2B" w:rsidRPr="00EF4CDB">
        <w:t>,</w:t>
      </w:r>
      <w:r w:rsidRPr="00EF4CDB">
        <w:t xml:space="preserve"> ha</w:t>
      </w:r>
      <w:r w:rsidR="00A15758">
        <w:t>s</w:t>
      </w:r>
      <w:r w:rsidRPr="00EF4CDB">
        <w:t xml:space="preserve"> engaged in, </w:t>
      </w:r>
      <w:r w:rsidR="004D765E" w:rsidRPr="00EF4CDB">
        <w:t xml:space="preserve">or </w:t>
      </w:r>
      <w:r w:rsidRPr="00EF4CDB">
        <w:t>procured or encouraged others to engage in</w:t>
      </w:r>
      <w:r w:rsidR="00293D2B" w:rsidRPr="00EF4CDB">
        <w:t xml:space="preserve"> any</w:t>
      </w:r>
      <w:r w:rsidRPr="00EF4CDB">
        <w:t xml:space="preserve"> activity that would result in a breach of the Lobbying Code of Conduct</w:t>
      </w:r>
      <w:r w:rsidR="00DA65F1" w:rsidRPr="00EF4CDB">
        <w:t xml:space="preserve"> published by the Attorney-General's Department of the Australian Government</w:t>
      </w:r>
      <w:r w:rsidRPr="00EF4CDB">
        <w:t xml:space="preserve">; </w:t>
      </w:r>
    </w:p>
    <w:p w14:paraId="14837997" w14:textId="387B0253" w:rsidR="0090671F" w:rsidRPr="00EF4CDB" w:rsidRDefault="0090671F" w:rsidP="009A31AD">
      <w:pPr>
        <w:pStyle w:val="MELegal3"/>
        <w:spacing w:before="240" w:after="0"/>
      </w:pPr>
      <w:r w:rsidRPr="00EF4CDB">
        <w:t>neither it, nor any of its Associates</w:t>
      </w:r>
      <w:r w:rsidR="00293D2B" w:rsidRPr="00EF4CDB">
        <w:t>,</w:t>
      </w:r>
      <w:r w:rsidRPr="00EF4CDB">
        <w:t xml:space="preserve"> ha</w:t>
      </w:r>
      <w:r w:rsidR="00A15758">
        <w:t>s</w:t>
      </w:r>
      <w:r w:rsidRPr="00EF4CDB">
        <w:t xml:space="preserve"> engaged in misleading or deceptive conduct in relation to its</w:t>
      </w:r>
      <w:r w:rsidR="004D765E" w:rsidRPr="00EF4CDB">
        <w:t xml:space="preserve"> or any other</w:t>
      </w:r>
      <w:r w:rsidRPr="00EF4CDB">
        <w:t xml:space="preserve"> Bid or the </w:t>
      </w:r>
      <w:r w:rsidR="000C63D9" w:rsidRPr="00EF4CDB">
        <w:t>T</w:t>
      </w:r>
      <w:r w:rsidRPr="00EF4CDB">
        <w:t xml:space="preserve">ender </w:t>
      </w:r>
      <w:r w:rsidR="00DC233F">
        <w:t>3</w:t>
      </w:r>
      <w:r w:rsidR="007E75D2" w:rsidRPr="00EF4CDB">
        <w:t xml:space="preserve"> </w:t>
      </w:r>
      <w:r w:rsidR="000C63D9" w:rsidRPr="00EF4CDB">
        <w:t>P</w:t>
      </w:r>
      <w:r w:rsidRPr="00EF4CDB">
        <w:t>roce</w:t>
      </w:r>
      <w:r w:rsidR="002B7367" w:rsidRPr="00EF4CDB">
        <w:t>ss</w:t>
      </w:r>
      <w:r w:rsidRPr="00EF4CDB">
        <w:t>;</w:t>
      </w:r>
    </w:p>
    <w:p w14:paraId="60337C34" w14:textId="5CAE48C7" w:rsidR="00A14FF9" w:rsidRPr="00EF4CDB" w:rsidRDefault="0090671F" w:rsidP="009A31AD">
      <w:pPr>
        <w:pStyle w:val="MELegal3"/>
        <w:spacing w:before="240" w:after="0"/>
      </w:pPr>
      <w:r w:rsidRPr="00EF4CDB">
        <w:t>neither it, nor any of its Associates</w:t>
      </w:r>
      <w:r w:rsidR="004B490E" w:rsidRPr="00EF4CDB">
        <w:t>,</w:t>
      </w:r>
      <w:r w:rsidRPr="00EF4CDB">
        <w:t xml:space="preserve"> ha</w:t>
      </w:r>
      <w:r w:rsidR="00A15758">
        <w:t>s</w:t>
      </w:r>
      <w:r w:rsidRPr="00EF4CDB">
        <w:t xml:space="preserve"> </w:t>
      </w:r>
      <w:r w:rsidR="00E63B57" w:rsidRPr="00EF4CDB">
        <w:t xml:space="preserve">breached </w:t>
      </w:r>
      <w:r w:rsidR="00BE27D2" w:rsidRPr="00EF4CDB">
        <w:t>S</w:t>
      </w:r>
      <w:r w:rsidR="00E63B57" w:rsidRPr="00EF4CDB">
        <w:t>ection 4.15 of the Tender Guidelines</w:t>
      </w:r>
      <w:r w:rsidR="00E04CAC" w:rsidRPr="00EF4CDB">
        <w:t xml:space="preserve"> (Anti-Competitive Conduct)</w:t>
      </w:r>
      <w:r w:rsidR="0025189D" w:rsidRPr="00EF4CDB" w:rsidDel="00BC4925">
        <w:t xml:space="preserve"> </w:t>
      </w:r>
      <w:r w:rsidR="002B7367" w:rsidRPr="00EF4CDB">
        <w:t>or violate</w:t>
      </w:r>
      <w:r w:rsidR="00E63B57" w:rsidRPr="00EF4CDB">
        <w:t>d</w:t>
      </w:r>
      <w:r w:rsidR="002B7367" w:rsidRPr="00EF4CDB">
        <w:t xml:space="preserve"> any applicable laws or Commonwealth policies regarding the offering of inducements in connection with the </w:t>
      </w:r>
      <w:r w:rsidR="008446AA" w:rsidRPr="00EF4CDB">
        <w:t>T</w:t>
      </w:r>
      <w:r w:rsidR="002B7367" w:rsidRPr="00EF4CDB">
        <w:t xml:space="preserve">ender </w:t>
      </w:r>
      <w:r w:rsidR="00696087">
        <w:t>3</w:t>
      </w:r>
      <w:r w:rsidR="007E75D2" w:rsidRPr="00EF4CDB">
        <w:t xml:space="preserve"> </w:t>
      </w:r>
      <w:r w:rsidR="008446AA" w:rsidRPr="00EF4CDB">
        <w:t>P</w:t>
      </w:r>
      <w:r w:rsidR="002B7367" w:rsidRPr="00EF4CDB">
        <w:t>rocess</w:t>
      </w:r>
      <w:r w:rsidR="005B3635" w:rsidRPr="00EF4CDB">
        <w:t xml:space="preserve">; </w:t>
      </w:r>
    </w:p>
    <w:p w14:paraId="2BCABB0F" w14:textId="252AE9A3" w:rsidR="00E729AD" w:rsidRPr="00EF4CDB" w:rsidRDefault="00A14FF9" w:rsidP="009A31AD">
      <w:pPr>
        <w:pStyle w:val="MELegal3"/>
        <w:spacing w:before="240" w:after="0"/>
      </w:pPr>
      <w:r w:rsidRPr="00EF4CDB">
        <w:t>neither it, nor any of its Associates</w:t>
      </w:r>
      <w:r w:rsidR="004B490E" w:rsidRPr="00EF4CDB">
        <w:t>,</w:t>
      </w:r>
      <w:r w:rsidRPr="00EF4CDB">
        <w:t xml:space="preserve"> ha</w:t>
      </w:r>
      <w:r w:rsidR="00A15758">
        <w:t>s</w:t>
      </w:r>
      <w:r w:rsidRPr="00EF4CDB">
        <w:t xml:space="preserve"> acted in an unethical or improper manner or contrary to any </w:t>
      </w:r>
      <w:r w:rsidR="00C46198" w:rsidRPr="00EF4CDB">
        <w:t>L</w:t>
      </w:r>
      <w:r w:rsidRPr="00EF4CDB">
        <w:t>aw</w:t>
      </w:r>
      <w:r w:rsidR="00E729AD" w:rsidRPr="00EF4CDB">
        <w:t>. In particular, the Proponent represents and warrants that it</w:t>
      </w:r>
      <w:r w:rsidR="00B81A25" w:rsidRPr="00EF4CDB">
        <w:t xml:space="preserve"> </w:t>
      </w:r>
      <w:r w:rsidR="00405979" w:rsidRPr="00EF4CDB">
        <w:t>and its Associates</w:t>
      </w:r>
      <w:r w:rsidR="004B490E" w:rsidRPr="00EF4CDB">
        <w:t>,</w:t>
      </w:r>
      <w:r w:rsidR="00E729AD" w:rsidRPr="00EF4CDB">
        <w:t xml:space="preserve"> ha</w:t>
      </w:r>
      <w:r w:rsidR="00405979" w:rsidRPr="00EF4CDB">
        <w:t>ve</w:t>
      </w:r>
      <w:r w:rsidR="00E729AD" w:rsidRPr="00EF4CDB">
        <w:t xml:space="preserve"> not:</w:t>
      </w:r>
    </w:p>
    <w:p w14:paraId="088EA7CA" w14:textId="006D1E5A" w:rsidR="00405979" w:rsidRPr="00EF4CDB" w:rsidRDefault="00F36D82" w:rsidP="009A31AD">
      <w:pPr>
        <w:pStyle w:val="MELegal4"/>
        <w:spacing w:before="240" w:after="0"/>
      </w:pPr>
      <w:r w:rsidRPr="00EF4CDB">
        <w:t xml:space="preserve">sought or obtained the assistance of the Australian Government or AEMO (or any person who has been an Associate of the Australian Government or AEMO within the 12 months prior to the Registration Date) in the preparation of </w:t>
      </w:r>
      <w:r w:rsidR="00B672A1" w:rsidRPr="00EF4CDB">
        <w:t xml:space="preserve">its </w:t>
      </w:r>
      <w:r w:rsidRPr="00EF4CDB">
        <w:t xml:space="preserve">Bid (other than as permitted </w:t>
      </w:r>
      <w:r w:rsidR="004D20F3" w:rsidRPr="00EF4CDB">
        <w:t xml:space="preserve">by </w:t>
      </w:r>
      <w:r w:rsidRPr="00EF4CDB">
        <w:t xml:space="preserve">the Tender Guidelines or approved in writing by the Australian Government); </w:t>
      </w:r>
    </w:p>
    <w:p w14:paraId="4A7B5894" w14:textId="04814DA8" w:rsidR="00F36D82" w:rsidRPr="00EF4CDB" w:rsidRDefault="00405979" w:rsidP="009A31AD">
      <w:pPr>
        <w:pStyle w:val="MELegal4"/>
        <w:spacing w:before="240" w:after="0"/>
      </w:pPr>
      <w:r w:rsidRPr="00EF4CDB">
        <w:rPr>
          <w:lang w:val="en-GB"/>
        </w:rPr>
        <w:t xml:space="preserve">engaged in any collusion, anti-competitive </w:t>
      </w:r>
      <w:proofErr w:type="gramStart"/>
      <w:r w:rsidRPr="00EF4CDB">
        <w:rPr>
          <w:lang w:val="en-GB"/>
        </w:rPr>
        <w:t>conduct</w:t>
      </w:r>
      <w:proofErr w:type="gramEnd"/>
      <w:r w:rsidRPr="00EF4CDB">
        <w:rPr>
          <w:lang w:val="en-GB"/>
        </w:rPr>
        <w:t xml:space="preserve"> or any other similar conduct with any other person </w:t>
      </w:r>
      <w:r w:rsidRPr="00EF4CDB">
        <w:rPr>
          <w:lang w:val="en-US"/>
        </w:rPr>
        <w:t xml:space="preserve">in connection with the preparation of </w:t>
      </w:r>
      <w:r w:rsidR="00B672A1" w:rsidRPr="00EF4CDB">
        <w:rPr>
          <w:lang w:val="en-US"/>
        </w:rPr>
        <w:t xml:space="preserve">its or any other </w:t>
      </w:r>
      <w:r w:rsidRPr="00EF4CDB">
        <w:rPr>
          <w:lang w:val="en-US"/>
        </w:rPr>
        <w:t xml:space="preserve">Bid or the Tender </w:t>
      </w:r>
      <w:r w:rsidR="00133318">
        <w:rPr>
          <w:lang w:val="en-US"/>
        </w:rPr>
        <w:t>3</w:t>
      </w:r>
      <w:r w:rsidR="007E75D2" w:rsidRPr="00EF4CDB">
        <w:rPr>
          <w:lang w:val="en-US"/>
        </w:rPr>
        <w:t xml:space="preserve"> </w:t>
      </w:r>
      <w:r w:rsidRPr="00EF4CDB">
        <w:rPr>
          <w:lang w:val="en-US"/>
        </w:rPr>
        <w:t xml:space="preserve">Process; </w:t>
      </w:r>
      <w:r w:rsidR="004B490E" w:rsidRPr="00EF4CDB">
        <w:rPr>
          <w:lang w:val="en-US"/>
        </w:rPr>
        <w:t>or</w:t>
      </w:r>
    </w:p>
    <w:p w14:paraId="66E3987E" w14:textId="076A79F5" w:rsidR="00EB2F92" w:rsidRPr="00EF4CDB" w:rsidRDefault="00F36D82" w:rsidP="009A31AD">
      <w:pPr>
        <w:pStyle w:val="MELegal4"/>
        <w:spacing w:before="240" w:after="0"/>
      </w:pPr>
      <w:r w:rsidRPr="00EF4CDB">
        <w:t xml:space="preserve">lobbied the Australian Government or AEMO or otherwise taken actions to influence the outcome of the Tender </w:t>
      </w:r>
      <w:r w:rsidR="00133318">
        <w:t>3</w:t>
      </w:r>
      <w:r w:rsidR="007E75D2" w:rsidRPr="00EF4CDB">
        <w:t xml:space="preserve"> </w:t>
      </w:r>
      <w:r w:rsidRPr="00EF4CDB">
        <w:t xml:space="preserve">Process (other than as permitted </w:t>
      </w:r>
      <w:r w:rsidR="004D20F3" w:rsidRPr="00EF4CDB">
        <w:t xml:space="preserve">by </w:t>
      </w:r>
      <w:r w:rsidRPr="00EF4CDB">
        <w:t>the Tender Guidelines)</w:t>
      </w:r>
      <w:r w:rsidR="00A14FF9" w:rsidRPr="00EF4CDB">
        <w:t>;</w:t>
      </w:r>
      <w:r w:rsidR="00A14FF9" w:rsidRPr="00EF4CDB" w:rsidDel="00A14FF9">
        <w:t xml:space="preserve"> </w:t>
      </w:r>
    </w:p>
    <w:p w14:paraId="2E1931EB" w14:textId="613A7356" w:rsidR="002F635A" w:rsidRPr="00EF4CDB" w:rsidRDefault="00EB2F92" w:rsidP="009A31AD">
      <w:pPr>
        <w:pStyle w:val="MELegal3"/>
        <w:spacing w:before="240" w:after="0"/>
      </w:pPr>
      <w:r w:rsidRPr="00EF4CDB">
        <w:t>neither it, nor any of its Associates</w:t>
      </w:r>
      <w:r w:rsidR="004B490E" w:rsidRPr="00EF4CDB">
        <w:t>,</w:t>
      </w:r>
      <w:r w:rsidRPr="00EF4CDB">
        <w:t xml:space="preserve"> ha</w:t>
      </w:r>
      <w:r w:rsidR="00A15758">
        <w:t>s</w:t>
      </w:r>
      <w:r w:rsidRPr="00EF4CDB">
        <w:t xml:space="preserve"> any Claim, or will bring any Claim, against the Australian Government or AEMO </w:t>
      </w:r>
      <w:r w:rsidRPr="00EF4CDB">
        <w:rPr>
          <w:lang w:val="en-GB"/>
        </w:rPr>
        <w:t xml:space="preserve">arising out of, or in connection with, the Australian Government’s or AEMO’s conduct of the Tender </w:t>
      </w:r>
      <w:r w:rsidR="00133318">
        <w:rPr>
          <w:lang w:val="en-GB"/>
        </w:rPr>
        <w:t>3</w:t>
      </w:r>
      <w:r w:rsidR="007E75D2" w:rsidRPr="00EF4CDB">
        <w:rPr>
          <w:lang w:val="en-GB"/>
        </w:rPr>
        <w:t xml:space="preserve"> </w:t>
      </w:r>
      <w:r w:rsidRPr="00EF4CDB">
        <w:rPr>
          <w:lang w:val="en-GB"/>
        </w:rPr>
        <w:t>Process;</w:t>
      </w:r>
    </w:p>
    <w:p w14:paraId="37736531" w14:textId="6AA2A82A" w:rsidR="00CC76E8" w:rsidRPr="00EF4CDB" w:rsidRDefault="00FB0528" w:rsidP="009A31AD">
      <w:pPr>
        <w:pStyle w:val="MELegal3"/>
        <w:spacing w:before="240" w:after="0"/>
      </w:pPr>
      <w:r w:rsidRPr="00EF4CDB">
        <w:t>its</w:t>
      </w:r>
      <w:r w:rsidR="002F635A" w:rsidRPr="00EF4CDB">
        <w:t xml:space="preserve"> Financial Value Bid</w:t>
      </w:r>
      <w:r w:rsidRPr="00EF4CDB">
        <w:t>(s)</w:t>
      </w:r>
      <w:r w:rsidR="002F635A" w:rsidRPr="00EF4CDB">
        <w:t xml:space="preserve"> (together with its Project Bid) will</w:t>
      </w:r>
      <w:r w:rsidR="00A15758">
        <w:t>, unless withdrawn in accordance with Section 4.23 of the Tender Guidelines,</w:t>
      </w:r>
      <w:r w:rsidR="002F635A" w:rsidRPr="00EF4CDB">
        <w:t xml:space="preserve"> remain open for acceptance from the time </w:t>
      </w:r>
      <w:r w:rsidR="002F635A" w:rsidRPr="00EF4CDB">
        <w:rPr>
          <w:lang w:val="en-GB"/>
        </w:rPr>
        <w:t>the Financial Value Bid is submitted up to and including the last date of the Validity Period;</w:t>
      </w:r>
    </w:p>
    <w:p w14:paraId="6C954CF1" w14:textId="26FB4AB4" w:rsidR="005D7523" w:rsidRPr="00EF4CDB" w:rsidRDefault="00CC76E8" w:rsidP="009A31AD">
      <w:pPr>
        <w:pStyle w:val="MELegal3"/>
        <w:spacing w:before="240" w:after="0"/>
      </w:pPr>
      <w:r w:rsidRPr="00EF4CDB">
        <w:t xml:space="preserve">from the date of this </w:t>
      </w:r>
      <w:r w:rsidR="00E068DC" w:rsidRPr="00EF4CDB">
        <w:t>Deed Poll</w:t>
      </w:r>
      <w:r w:rsidRPr="00EF4CDB">
        <w:t xml:space="preserve"> until the end of the Validity Period, it will notify</w:t>
      </w:r>
      <w:r w:rsidR="0080193A" w:rsidRPr="00EF4CDB">
        <w:t xml:space="preserve"> the Australian Government and</w:t>
      </w:r>
      <w:r w:rsidRPr="00EF4CDB">
        <w:t xml:space="preserve"> </w:t>
      </w:r>
      <w:r w:rsidR="00442BC9" w:rsidRPr="00EF4CDB">
        <w:t xml:space="preserve">AEMO </w:t>
      </w:r>
      <w:r w:rsidRPr="00EF4CDB">
        <w:t xml:space="preserve">in writing of any changes to information contained in </w:t>
      </w:r>
      <w:r w:rsidR="001369EC" w:rsidRPr="00EF4CDB">
        <w:t xml:space="preserve">any </w:t>
      </w:r>
      <w:r w:rsidR="00FB0528" w:rsidRPr="00EF4CDB">
        <w:t xml:space="preserve">part </w:t>
      </w:r>
      <w:r w:rsidR="001369EC" w:rsidRPr="00EF4CDB">
        <w:t>of its</w:t>
      </w:r>
      <w:r w:rsidRPr="00EF4CDB">
        <w:t xml:space="preserve"> Bid</w:t>
      </w:r>
      <w:r w:rsidR="00BF5BAD">
        <w:t>,</w:t>
      </w:r>
      <w:r w:rsidR="000D2A86">
        <w:t xml:space="preserve"> </w:t>
      </w:r>
      <w:r w:rsidR="000D2A86" w:rsidRPr="000D2A86">
        <w:t xml:space="preserve">or </w:t>
      </w:r>
      <w:r w:rsidR="000D2A86">
        <w:t>to</w:t>
      </w:r>
      <w:r w:rsidR="000D2A86" w:rsidRPr="000D2A86">
        <w:t xml:space="preserve"> any circumstances which may affect the completeness, accuracy, adequacy or currency of any of the information provided in, or in connection with, any part of its Bid</w:t>
      </w:r>
      <w:r w:rsidR="000D2A86">
        <w:t>,</w:t>
      </w:r>
      <w:r w:rsidR="00BF5BAD">
        <w:t xml:space="preserve"> including this Deed Poll,</w:t>
      </w:r>
      <w:r w:rsidRPr="00EF4CDB">
        <w:t xml:space="preserve"> </w:t>
      </w:r>
      <w:r w:rsidR="00FF3286" w:rsidRPr="00EF4CDB">
        <w:t xml:space="preserve">promptly </w:t>
      </w:r>
      <w:r w:rsidRPr="00EF4CDB">
        <w:t>upon becoming aware of that change</w:t>
      </w:r>
      <w:r w:rsidR="005D7523" w:rsidRPr="00EF4CDB">
        <w:t>; and</w:t>
      </w:r>
    </w:p>
    <w:p w14:paraId="60FDCEEF" w14:textId="25EEA6B0" w:rsidR="00CC76E8" w:rsidRPr="00EF4CDB" w:rsidRDefault="005D7523" w:rsidP="009A31AD">
      <w:pPr>
        <w:pStyle w:val="MELegal3"/>
        <w:spacing w:before="240" w:after="0"/>
      </w:pPr>
      <w:r w:rsidRPr="00EF4CDB">
        <w:t xml:space="preserve">it </w:t>
      </w:r>
      <w:proofErr w:type="gramStart"/>
      <w:r w:rsidRPr="00EF4CDB">
        <w:t>will, and</w:t>
      </w:r>
      <w:proofErr w:type="gramEnd"/>
      <w:r w:rsidRPr="00EF4CDB">
        <w:t xml:space="preserve"> will ensure that each of its Associates </w:t>
      </w:r>
      <w:r w:rsidR="0071430B" w:rsidRPr="000D2A86">
        <w:t>(including its Arms’ Length Associates)</w:t>
      </w:r>
      <w:r w:rsidR="0071430B">
        <w:t xml:space="preserve"> </w:t>
      </w:r>
      <w:r w:rsidRPr="00EF4CDB">
        <w:t xml:space="preserve">does, comply with any and all protocols and procedures in relation to any data room, meetings, presentations, workshops, question and answer processes, or any other aspect of the Tender </w:t>
      </w:r>
      <w:r w:rsidR="000B2B78">
        <w:t>3</w:t>
      </w:r>
      <w:r w:rsidR="007E75D2" w:rsidRPr="00EF4CDB">
        <w:t xml:space="preserve"> </w:t>
      </w:r>
      <w:r w:rsidRPr="00EF4CDB">
        <w:lastRenderedPageBreak/>
        <w:t>Process</w:t>
      </w:r>
      <w:r w:rsidR="002A74C2">
        <w:t>,</w:t>
      </w:r>
      <w:r w:rsidRPr="00EF4CDB">
        <w:t xml:space="preserve"> as set out in the Tender Guidelines or </w:t>
      </w:r>
      <w:r w:rsidR="002A74C2">
        <w:t xml:space="preserve">as </w:t>
      </w:r>
      <w:r w:rsidRPr="00EF4CDB">
        <w:t>otherwise advised by the Australian Government or AEMO consistent with the Tender Guidelines</w:t>
      </w:r>
      <w:r w:rsidR="00CC76E8" w:rsidRPr="00EF4CDB">
        <w:t>.</w:t>
      </w:r>
    </w:p>
    <w:p w14:paraId="35504FC2" w14:textId="0A8BDE58" w:rsidR="003E6018" w:rsidRPr="00EF4CDB" w:rsidRDefault="00D007F5" w:rsidP="009A31AD">
      <w:pPr>
        <w:pStyle w:val="MELegal1"/>
        <w:spacing w:before="240" w:after="0"/>
      </w:pPr>
      <w:r w:rsidRPr="00EF4CDB">
        <w:t xml:space="preserve">The Proponent </w:t>
      </w:r>
      <w:r w:rsidR="004B6CFF" w:rsidRPr="00EF4CDB">
        <w:t xml:space="preserve">represents and warrants that </w:t>
      </w:r>
      <w:r w:rsidR="004B6CFF">
        <w:t xml:space="preserve">it </w:t>
      </w:r>
      <w:r w:rsidRPr="00EF4CDB">
        <w:t xml:space="preserve">has read, </w:t>
      </w:r>
      <w:proofErr w:type="gramStart"/>
      <w:r w:rsidRPr="00EF4CDB">
        <w:t>understood</w:t>
      </w:r>
      <w:proofErr w:type="gramEnd"/>
      <w:r w:rsidRPr="00EF4CDB">
        <w:t xml:space="preserve"> and informed itself (including by obtaining any necessary professional advice) </w:t>
      </w:r>
      <w:r w:rsidR="00FB0528" w:rsidRPr="00EF4CDB">
        <w:t xml:space="preserve">as to </w:t>
      </w:r>
      <w:r w:rsidRPr="00EF4CDB">
        <w:t>the contents of the Tender Guidelines (including (without limitation) the Tender Conditions) and any</w:t>
      </w:r>
      <w:r w:rsidR="00A727F5" w:rsidRPr="00EF4CDB">
        <w:t xml:space="preserve"> additional instructions or materials</w:t>
      </w:r>
      <w:r w:rsidR="002A74C2">
        <w:t>,</w:t>
      </w:r>
      <w:r w:rsidR="00A727F5" w:rsidRPr="00EF4CDB">
        <w:t xml:space="preserve"> including</w:t>
      </w:r>
      <w:r w:rsidRPr="00EF4CDB">
        <w:t xml:space="preserve"> Addenda to the Tender Guidelines</w:t>
      </w:r>
      <w:r w:rsidR="002A74C2">
        <w:t>,</w:t>
      </w:r>
      <w:r w:rsidR="00E75270" w:rsidRPr="00EF4CDB">
        <w:t xml:space="preserve"> </w:t>
      </w:r>
      <w:r w:rsidR="00FB0528" w:rsidRPr="00EF4CDB">
        <w:t xml:space="preserve">that have been </w:t>
      </w:r>
      <w:r w:rsidRPr="00EF4CDB">
        <w:t xml:space="preserve">issued as part of the Tender </w:t>
      </w:r>
      <w:r w:rsidR="00696087">
        <w:t>3</w:t>
      </w:r>
      <w:r w:rsidR="007E75D2" w:rsidRPr="00EF4CDB">
        <w:t xml:space="preserve"> </w:t>
      </w:r>
      <w:r w:rsidRPr="00EF4CDB">
        <w:t>Process</w:t>
      </w:r>
      <w:r w:rsidR="008D6751" w:rsidRPr="00EF4CDB">
        <w:t>.</w:t>
      </w:r>
    </w:p>
    <w:p w14:paraId="2D0D109E" w14:textId="19E83AC1" w:rsidR="00CC76E8" w:rsidRDefault="00CC76E8" w:rsidP="009A31AD">
      <w:pPr>
        <w:pStyle w:val="MELegal1"/>
        <w:spacing w:before="240" w:after="0"/>
      </w:pPr>
      <w:r w:rsidRPr="00EF4CDB">
        <w:t xml:space="preserve">The Proponent </w:t>
      </w:r>
      <w:r w:rsidR="004B6CFF" w:rsidRPr="00EF4CDB">
        <w:t xml:space="preserve">represents and warrants that </w:t>
      </w:r>
      <w:r w:rsidR="004B6CFF">
        <w:t xml:space="preserve">it </w:t>
      </w:r>
      <w:r w:rsidRPr="00EF4CDB">
        <w:t>is compliant with all conditions and requirements imposed on it or its Bid</w:t>
      </w:r>
      <w:r w:rsidR="00CE7DE8" w:rsidRPr="00EF4CDB">
        <w:t>, or applicable to the Proponent or its Bid,</w:t>
      </w:r>
      <w:r w:rsidRPr="00EF4CDB">
        <w:t xml:space="preserve"> </w:t>
      </w:r>
      <w:r w:rsidR="004D20F3" w:rsidRPr="00EF4CDB">
        <w:t xml:space="preserve">by </w:t>
      </w:r>
      <w:r w:rsidRPr="00EF4CDB">
        <w:t>the Tender Guidelines</w:t>
      </w:r>
      <w:r w:rsidR="003E6018" w:rsidRPr="00EF4CDB">
        <w:t xml:space="preserve"> and all published </w:t>
      </w:r>
      <w:r w:rsidR="00F17AD6" w:rsidRPr="00EF4CDB">
        <w:t>documents</w:t>
      </w:r>
      <w:r w:rsidR="003E6018" w:rsidRPr="00EF4CDB">
        <w:t xml:space="preserve"> </w:t>
      </w:r>
      <w:r w:rsidR="00B21CA5" w:rsidRPr="00EF4CDB">
        <w:t xml:space="preserve">issued pursuant to the Tender Guidelines regarding the </w:t>
      </w:r>
      <w:r w:rsidR="00F501F9" w:rsidRPr="00EF4CDB">
        <w:t>CIS</w:t>
      </w:r>
      <w:r w:rsidR="003E6018" w:rsidRPr="00EF4CDB">
        <w:t>.</w:t>
      </w:r>
    </w:p>
    <w:p w14:paraId="4C5C7640" w14:textId="4F776BA2" w:rsidR="00A71A2A" w:rsidRDefault="00A71A2A" w:rsidP="00A71A2A">
      <w:pPr>
        <w:pStyle w:val="MELegal1"/>
        <w:spacing w:before="240" w:after="0"/>
      </w:pPr>
      <w:r>
        <w:t xml:space="preserve">The Proponent confirms that it has </w:t>
      </w:r>
      <w:r w:rsidRPr="00A71A2A">
        <w:t xml:space="preserve">not previously </w:t>
      </w:r>
      <w:r w:rsidRPr="000D2A86">
        <w:t xml:space="preserve">been </w:t>
      </w:r>
      <w:r w:rsidR="006F46D3" w:rsidRPr="000D2A86">
        <w:t>awarded</w:t>
      </w:r>
      <w:r>
        <w:t>:</w:t>
      </w:r>
      <w:r>
        <w:br/>
      </w:r>
    </w:p>
    <w:p w14:paraId="7630D915" w14:textId="77777777" w:rsidR="006D70AB" w:rsidRDefault="006D70AB" w:rsidP="006D70AB">
      <w:pPr>
        <w:pStyle w:val="MELegal3"/>
      </w:pPr>
      <w:r>
        <w:t>a CISA; or</w:t>
      </w:r>
    </w:p>
    <w:p w14:paraId="4B04F3CA" w14:textId="77777777" w:rsidR="006D70AB" w:rsidRDefault="006D70AB" w:rsidP="006D70AB">
      <w:pPr>
        <w:pStyle w:val="MELegal3"/>
      </w:pPr>
      <w:r>
        <w:t>a Long-Term Energy Service Agreement (LTESA),</w:t>
      </w:r>
    </w:p>
    <w:p w14:paraId="12315AC8" w14:textId="0FA3F4B9" w:rsidR="00A71A2A" w:rsidRDefault="006D70AB" w:rsidP="006D70AB">
      <w:pPr>
        <w:ind w:left="680"/>
      </w:pPr>
      <w:r>
        <w:t xml:space="preserve">in respect of the Project and acknowledges that, if it </w:t>
      </w:r>
      <w:r w:rsidR="00F96912">
        <w:t xml:space="preserve">is </w:t>
      </w:r>
      <w:r w:rsidR="006F46D3" w:rsidRPr="0031370B">
        <w:t>awarded</w:t>
      </w:r>
      <w:r>
        <w:t xml:space="preserve"> a CISA or an LTESA </w:t>
      </w:r>
      <w:r w:rsidR="00A11887">
        <w:t xml:space="preserve">in respect of </w:t>
      </w:r>
      <w:r w:rsidR="00BD79D5">
        <w:t xml:space="preserve">the Project </w:t>
      </w:r>
      <w:proofErr w:type="gramStart"/>
      <w:r>
        <w:t>as a result of</w:t>
      </w:r>
      <w:proofErr w:type="gramEnd"/>
      <w:r>
        <w:t xml:space="preserve"> another tender process during the course of this Tender 3 Process, the Project will be considered ineligible for this Tender 3 Process.</w:t>
      </w:r>
    </w:p>
    <w:p w14:paraId="57F53BE7" w14:textId="77D4D5D6" w:rsidR="006D70AB" w:rsidRDefault="006D70AB" w:rsidP="000D2A86">
      <w:pPr>
        <w:pStyle w:val="MELegal1"/>
        <w:spacing w:before="240" w:after="0"/>
      </w:pPr>
      <w:r>
        <w:t>The Proponent acknowledges that</w:t>
      </w:r>
      <w:r w:rsidR="002F2BEA">
        <w:t xml:space="preserve"> </w:t>
      </w:r>
      <w:r>
        <w:t>a Hybrid Project that is currently participating in the Tender 1 Process will be eligible to participate in this Tender 3 Process, subject to satisfying the Eligibility Criteria</w:t>
      </w:r>
      <w:r w:rsidR="002F2BEA">
        <w:t>.</w:t>
      </w:r>
    </w:p>
    <w:p w14:paraId="7478A19B" w14:textId="31FEB9A4" w:rsidR="00A15758" w:rsidRDefault="00073662" w:rsidP="006D70AB">
      <w:pPr>
        <w:pStyle w:val="MELegal1"/>
        <w:spacing w:before="240"/>
      </w:pPr>
      <w:r>
        <w:t xml:space="preserve">The Proponent acknowledges that, </w:t>
      </w:r>
      <w:r w:rsidR="00A15758">
        <w:t xml:space="preserve">if </w:t>
      </w:r>
      <w:r>
        <w:t>the Bid relates to a Project in NSW that requires an access right to connect to the network</w:t>
      </w:r>
      <w:r w:rsidR="002F41FA">
        <w:t>,</w:t>
      </w:r>
      <w:r w:rsidR="002F41FA" w:rsidRPr="002F41FA">
        <w:t xml:space="preserve"> </w:t>
      </w:r>
      <w:r w:rsidR="002F41FA">
        <w:t xml:space="preserve">in addition to satisfying the Eligibility Criteria, it must comply with </w:t>
      </w:r>
      <w:r w:rsidR="005F76EE">
        <w:t xml:space="preserve">EC 15 and </w:t>
      </w:r>
      <w:r w:rsidR="002F41FA">
        <w:t>Section 3.3 of the Tender Guidelines which</w:t>
      </w:r>
      <w:proofErr w:type="gramStart"/>
      <w:r w:rsidR="002F41FA">
        <w:t>, in particular, provides</w:t>
      </w:r>
      <w:proofErr w:type="gramEnd"/>
      <w:r w:rsidR="002F41FA">
        <w:t xml:space="preserve"> that the Proponent must:</w:t>
      </w:r>
    </w:p>
    <w:p w14:paraId="098BC3DA" w14:textId="05C160F8" w:rsidR="002F41FA" w:rsidRDefault="00E55279" w:rsidP="002F41FA">
      <w:pPr>
        <w:pStyle w:val="MELegal3"/>
      </w:pPr>
      <w:r>
        <w:t>be currently participating in the access rights for South West (SW) or Central West Orana (CWO) Renewable Energy Zones (REZs) and are awaiting an access right notification response;</w:t>
      </w:r>
      <w:r w:rsidR="002F41FA">
        <w:t xml:space="preserve"> or</w:t>
      </w:r>
    </w:p>
    <w:p w14:paraId="3AEC1FB3" w14:textId="28C5EC0D" w:rsidR="002F41FA" w:rsidRDefault="00E55279" w:rsidP="002F41FA">
      <w:pPr>
        <w:pStyle w:val="MELegal3"/>
      </w:pPr>
      <w:r w:rsidRPr="29C0D0AE">
        <w:rPr>
          <w:rFonts w:cstheme="minorBidi"/>
        </w:rPr>
        <w:t>intend to participate in future NSW access right processes in the CWO REZ or SW REZ. The access right process must have commenced by the Stage B – Financial Value Bid Closing Date and Time, otherwise the Project will become ineligible under this Tender 3 Process</w:t>
      </w:r>
      <w:r w:rsidR="002F41FA">
        <w:t>.</w:t>
      </w:r>
      <w:r w:rsidR="00A15758">
        <w:t xml:space="preserve"> </w:t>
      </w:r>
    </w:p>
    <w:p w14:paraId="1CD68093" w14:textId="46308E7E" w:rsidR="002F635A" w:rsidRPr="00EF4CDB" w:rsidRDefault="002F635A" w:rsidP="009A31AD">
      <w:pPr>
        <w:pStyle w:val="MELegal1"/>
        <w:keepNext/>
        <w:numPr>
          <w:ilvl w:val="0"/>
          <w:numId w:val="0"/>
        </w:numPr>
        <w:spacing w:before="240" w:after="0"/>
        <w:ind w:left="680" w:hanging="680"/>
        <w:rPr>
          <w:b/>
        </w:rPr>
      </w:pPr>
      <w:r w:rsidRPr="00EF4CDB">
        <w:rPr>
          <w:b/>
        </w:rPr>
        <w:t>Conflict of interest</w:t>
      </w:r>
      <w:r w:rsidR="00FB0528" w:rsidRPr="00EF4CDB">
        <w:rPr>
          <w:b/>
        </w:rPr>
        <w:t>s</w:t>
      </w:r>
    </w:p>
    <w:p w14:paraId="2DCDF052" w14:textId="7A9A67B8" w:rsidR="00456EF1" w:rsidRPr="00EF4CDB" w:rsidRDefault="002F635A" w:rsidP="00065971">
      <w:pPr>
        <w:pStyle w:val="MELegal1"/>
        <w:keepNext/>
        <w:spacing w:before="240" w:after="0"/>
      </w:pPr>
      <w:bookmarkStart w:id="3" w:name="_Ref165565490"/>
      <w:r w:rsidRPr="00EF4CDB">
        <w:t>The Proponent represent</w:t>
      </w:r>
      <w:r w:rsidR="00F501F9" w:rsidRPr="00EF4CDB">
        <w:t>s</w:t>
      </w:r>
      <w:r w:rsidRPr="00EF4CDB">
        <w:t xml:space="preserve"> and warrants that</w:t>
      </w:r>
      <w:r w:rsidR="00373064" w:rsidRPr="00EF4CDB">
        <w:t>,</w:t>
      </w:r>
      <w:r w:rsidR="00F53EC2" w:rsidRPr="00EF4CDB">
        <w:t xml:space="preserve"> at the time of signing this Deed Poll, the Proponent has made reasonable enquiries </w:t>
      </w:r>
      <w:r w:rsidR="00347FEE">
        <w:t xml:space="preserve">(including of its Associates) </w:t>
      </w:r>
      <w:r w:rsidR="00F53EC2" w:rsidRPr="00EF4CDB">
        <w:t>and is not aware of</w:t>
      </w:r>
      <w:r w:rsidR="00456EF1" w:rsidRPr="00EF4CDB">
        <w:t>:</w:t>
      </w:r>
      <w:bookmarkEnd w:id="3"/>
    </w:p>
    <w:p w14:paraId="4DB335B8" w14:textId="7E773D3B" w:rsidR="00456EF1" w:rsidRPr="00EF4CDB" w:rsidRDefault="00F53EC2" w:rsidP="00065971">
      <w:pPr>
        <w:pStyle w:val="MELegal3"/>
        <w:spacing w:before="240"/>
      </w:pPr>
      <w:r w:rsidRPr="00EF4CDB">
        <w:t xml:space="preserve">any </w:t>
      </w:r>
      <w:r w:rsidR="009A534D">
        <w:t xml:space="preserve">actual, potential or perceived </w:t>
      </w:r>
      <w:r w:rsidRPr="00EF4CDB">
        <w:t xml:space="preserve">conflict of interests concerning the </w:t>
      </w:r>
      <w:r w:rsidR="00C251D6" w:rsidRPr="00EF4CDB">
        <w:t>Proponent</w:t>
      </w:r>
      <w:r w:rsidR="002F41FA">
        <w:t>,</w:t>
      </w:r>
      <w:r w:rsidR="00C251D6" w:rsidRPr="00EF4CDB">
        <w:t xml:space="preserve"> or </w:t>
      </w:r>
      <w:r w:rsidR="002F41FA">
        <w:t xml:space="preserve">any of </w:t>
      </w:r>
      <w:r w:rsidR="00C251D6" w:rsidRPr="00EF4CDB">
        <w:t>its Associates</w:t>
      </w:r>
      <w:r w:rsidR="00D851C1" w:rsidRPr="00D851C1">
        <w:t xml:space="preserve"> </w:t>
      </w:r>
      <w:r w:rsidR="002F7B74">
        <w:t>(</w:t>
      </w:r>
      <w:r w:rsidR="00D851C1">
        <w:t>as described in detail</w:t>
      </w:r>
      <w:r w:rsidR="007402F1">
        <w:t xml:space="preserve"> in</w:t>
      </w:r>
      <w:r w:rsidR="00D851C1">
        <w:t xml:space="preserve"> Section 4.14 of the Tender Guidelines (Conflict of Interests)</w:t>
      </w:r>
      <w:r w:rsidR="002F7B74">
        <w:t>)</w:t>
      </w:r>
      <w:r w:rsidR="00375C53">
        <w:t>,</w:t>
      </w:r>
      <w:r w:rsidR="00C251D6" w:rsidRPr="00EF4CDB">
        <w:t xml:space="preserve"> </w:t>
      </w:r>
      <w:r w:rsidRPr="00EF4CDB">
        <w:t xml:space="preserve">that exists or may arise in the Tender </w:t>
      </w:r>
      <w:r w:rsidR="00D14F6D">
        <w:t>3</w:t>
      </w:r>
      <w:r w:rsidR="007E75D2" w:rsidRPr="00EF4CDB">
        <w:t xml:space="preserve"> </w:t>
      </w:r>
      <w:r w:rsidRPr="00EF4CDB">
        <w:t>Process</w:t>
      </w:r>
      <w:r w:rsidR="00F3717C">
        <w:t>, a Bid</w:t>
      </w:r>
      <w:r w:rsidRPr="00EF4CDB">
        <w:t xml:space="preserve"> or delivery of a Project</w:t>
      </w:r>
      <w:r w:rsidR="002A74C2">
        <w:t>,</w:t>
      </w:r>
      <w:r w:rsidRPr="00EF4CDB">
        <w:t xml:space="preserve"> </w:t>
      </w:r>
      <w:r w:rsidR="00435703">
        <w:t>either during the Tender 3 Process or if</w:t>
      </w:r>
      <w:r w:rsidR="00435703" w:rsidRPr="00EF4CDB">
        <w:t xml:space="preserve"> </w:t>
      </w:r>
      <w:r w:rsidRPr="00EF4CDB">
        <w:t xml:space="preserve">the Proponent </w:t>
      </w:r>
      <w:r w:rsidR="006F354E">
        <w:t>is</w:t>
      </w:r>
      <w:r w:rsidR="006F354E" w:rsidRPr="00EF4CDB">
        <w:t xml:space="preserve"> </w:t>
      </w:r>
      <w:r w:rsidRPr="00EF4CDB">
        <w:t>successful as a result of the Tender</w:t>
      </w:r>
      <w:r w:rsidR="007E75D2" w:rsidRPr="00EF4CDB">
        <w:t xml:space="preserve"> </w:t>
      </w:r>
      <w:r w:rsidR="00652FFC">
        <w:t>3</w:t>
      </w:r>
      <w:r w:rsidRPr="00EF4CDB">
        <w:t xml:space="preserve"> Process</w:t>
      </w:r>
      <w:r w:rsidR="00F701C7">
        <w:t xml:space="preserve">, </w:t>
      </w:r>
      <w:r w:rsidR="00456EF1" w:rsidRPr="00EF4CDB">
        <w:t>other than any conflict of interests disclosed in the Proponent’s Returnable Schedules; or</w:t>
      </w:r>
    </w:p>
    <w:p w14:paraId="614D4D68" w14:textId="2F0B6840" w:rsidR="002F635A" w:rsidRPr="00EF4CDB" w:rsidRDefault="00456EF1" w:rsidP="00065971">
      <w:pPr>
        <w:pStyle w:val="MELegal3"/>
        <w:spacing w:before="240"/>
      </w:pPr>
      <w:r w:rsidRPr="00EF4CDB">
        <w:t xml:space="preserve">any other fact, matter or thing </w:t>
      </w:r>
      <w:r w:rsidR="00F501F9" w:rsidRPr="00EF4CDB">
        <w:t xml:space="preserve">that </w:t>
      </w:r>
      <w:r w:rsidRPr="00EF4CDB">
        <w:t xml:space="preserve">may have an adverse effect on the Tender </w:t>
      </w:r>
      <w:r w:rsidR="00652FFC">
        <w:t>3</w:t>
      </w:r>
      <w:r w:rsidR="007E75D2" w:rsidRPr="00EF4CDB">
        <w:t xml:space="preserve"> </w:t>
      </w:r>
      <w:r w:rsidRPr="00EF4CDB">
        <w:t xml:space="preserve">Process, or </w:t>
      </w:r>
      <w:r w:rsidR="006F354E">
        <w:t>which</w:t>
      </w:r>
      <w:r w:rsidR="006F354E" w:rsidRPr="00EF4CDB">
        <w:t xml:space="preserve"> </w:t>
      </w:r>
      <w:r w:rsidRPr="00EF4CDB">
        <w:t>may affect the probity or perception of probity in respect of the Tender</w:t>
      </w:r>
      <w:r w:rsidR="007E75D2" w:rsidRPr="00EF4CDB">
        <w:t xml:space="preserve"> </w:t>
      </w:r>
      <w:r w:rsidR="00652FFC">
        <w:t>3</w:t>
      </w:r>
      <w:r w:rsidRPr="00EF4CDB">
        <w:t xml:space="preserve"> Process</w:t>
      </w:r>
      <w:r w:rsidR="00F701C7">
        <w:t xml:space="preserve">, </w:t>
      </w:r>
      <w:r w:rsidR="00F701C7" w:rsidRPr="00F701C7">
        <w:t>other than as disclosed in the Proponent’s Returnable Schedules</w:t>
      </w:r>
      <w:r w:rsidRPr="00EF4CDB">
        <w:t>.</w:t>
      </w:r>
    </w:p>
    <w:p w14:paraId="3BA445D3" w14:textId="6BB23FBB" w:rsidR="002F635A" w:rsidRPr="00EF4CDB" w:rsidRDefault="00456EF1" w:rsidP="00F53EC2">
      <w:pPr>
        <w:pStyle w:val="MELegal1"/>
        <w:spacing w:before="240"/>
      </w:pPr>
      <w:r w:rsidRPr="00EF4CDB">
        <w:t>I</w:t>
      </w:r>
      <w:r w:rsidR="002F635A" w:rsidRPr="00EF4CDB">
        <w:t xml:space="preserve">f, </w:t>
      </w:r>
      <w:r w:rsidR="004B490E" w:rsidRPr="00EF4CDB">
        <w:t xml:space="preserve">after signing this Deed Poll and </w:t>
      </w:r>
      <w:r w:rsidR="002F635A" w:rsidRPr="00EF4CDB">
        <w:t xml:space="preserve">before the finalisation of the Tender </w:t>
      </w:r>
      <w:r w:rsidR="00812C18">
        <w:t>3</w:t>
      </w:r>
      <w:r w:rsidR="007E75D2" w:rsidRPr="00EF4CDB">
        <w:t xml:space="preserve"> </w:t>
      </w:r>
      <w:r w:rsidR="002F635A" w:rsidRPr="00EF4CDB">
        <w:t xml:space="preserve">Process, </w:t>
      </w:r>
      <w:r w:rsidR="004B490E" w:rsidRPr="00EF4CDB">
        <w:t xml:space="preserve">the Proponent becomes aware that </w:t>
      </w:r>
      <w:r w:rsidR="002F635A" w:rsidRPr="00EF4CDB">
        <w:t xml:space="preserve">a </w:t>
      </w:r>
      <w:r w:rsidRPr="00EF4CDB">
        <w:t>matter described in clause </w:t>
      </w:r>
      <w:r w:rsidRPr="00EF4CDB">
        <w:fldChar w:fldCharType="begin"/>
      </w:r>
      <w:r w:rsidRPr="00EF4CDB">
        <w:instrText xml:space="preserve"> REF _Ref165565490 \w \h </w:instrText>
      </w:r>
      <w:r w:rsidR="00E65694" w:rsidRPr="00EF4CDB">
        <w:instrText xml:space="preserve"> \* MERGEFORMAT </w:instrText>
      </w:r>
      <w:r w:rsidRPr="00EF4CDB">
        <w:fldChar w:fldCharType="separate"/>
      </w:r>
      <w:r w:rsidR="004C338D">
        <w:t>12</w:t>
      </w:r>
      <w:r w:rsidRPr="00EF4CDB">
        <w:fldChar w:fldCharType="end"/>
      </w:r>
      <w:r w:rsidRPr="00EF4CDB">
        <w:t xml:space="preserve"> </w:t>
      </w:r>
      <w:r w:rsidR="009F7AD8">
        <w:t xml:space="preserve">above </w:t>
      </w:r>
      <w:r w:rsidR="00CE7DE8" w:rsidRPr="00EF4CDB">
        <w:t xml:space="preserve">or </w:t>
      </w:r>
      <w:r w:rsidR="009F7AD8">
        <w:t>S</w:t>
      </w:r>
      <w:r w:rsidR="00CE7DE8" w:rsidRPr="00EF4CDB">
        <w:t>ection 4.14 of the Tender Guidelines</w:t>
      </w:r>
      <w:r w:rsidR="002F41FA">
        <w:t xml:space="preserve"> (Conflict of Interests)</w:t>
      </w:r>
      <w:r w:rsidR="00CE7DE8" w:rsidRPr="00EF4CDB">
        <w:t xml:space="preserve"> </w:t>
      </w:r>
      <w:r w:rsidRPr="00EF4CDB">
        <w:t>has arisen or is likely to arise</w:t>
      </w:r>
      <w:r w:rsidR="002F635A" w:rsidRPr="00EF4CDB">
        <w:t xml:space="preserve">, the Proponent </w:t>
      </w:r>
      <w:r w:rsidR="00F53EC2" w:rsidRPr="00EF4CDB">
        <w:t xml:space="preserve">undertakes to </w:t>
      </w:r>
      <w:r w:rsidR="002F635A" w:rsidRPr="00EF4CDB">
        <w:t xml:space="preserve">promptly notify the </w:t>
      </w:r>
      <w:r w:rsidR="00C251D6" w:rsidRPr="00EF4CDB">
        <w:t xml:space="preserve">Australian Government </w:t>
      </w:r>
      <w:r w:rsidR="002F635A" w:rsidRPr="00EF4CDB">
        <w:t>and AEMO in writing of th</w:t>
      </w:r>
      <w:r w:rsidRPr="00EF4CDB">
        <w:t>ose circumstances</w:t>
      </w:r>
      <w:r w:rsidR="002F635A" w:rsidRPr="00EF4CDB">
        <w:t>.</w:t>
      </w:r>
    </w:p>
    <w:p w14:paraId="09C21A59" w14:textId="585582C0" w:rsidR="00A31445" w:rsidRPr="00EF4CDB" w:rsidRDefault="00A31445" w:rsidP="009A31AD">
      <w:pPr>
        <w:pStyle w:val="MELegal1"/>
        <w:keepNext/>
        <w:numPr>
          <w:ilvl w:val="0"/>
          <w:numId w:val="0"/>
        </w:numPr>
        <w:spacing w:before="240" w:after="0"/>
        <w:ind w:left="680" w:hanging="680"/>
        <w:rPr>
          <w:b/>
        </w:rPr>
      </w:pPr>
      <w:r w:rsidRPr="00EF4CDB">
        <w:rPr>
          <w:b/>
        </w:rPr>
        <w:t>Significant Events</w:t>
      </w:r>
    </w:p>
    <w:p w14:paraId="2E458002" w14:textId="2D49EEDE" w:rsidR="00A31445" w:rsidRPr="00EF4CDB" w:rsidRDefault="00A31445" w:rsidP="009A31AD">
      <w:pPr>
        <w:pStyle w:val="MELegal1"/>
        <w:spacing w:before="240" w:after="0"/>
      </w:pPr>
      <w:r w:rsidRPr="00EF4CDB">
        <w:t>The Proponent represent</w:t>
      </w:r>
      <w:r w:rsidR="004B490E" w:rsidRPr="00EF4CDB">
        <w:t>s</w:t>
      </w:r>
      <w:r w:rsidRPr="00EF4CDB">
        <w:t xml:space="preserve"> and warrants that, at the time of </w:t>
      </w:r>
      <w:r w:rsidR="004B490E" w:rsidRPr="00EF4CDB">
        <w:t>signing this Deed Poll</w:t>
      </w:r>
      <w:r w:rsidRPr="00EF4CDB">
        <w:t>, the Proponent has made reasonable enquiries and</w:t>
      </w:r>
      <w:r w:rsidR="00F53EC2" w:rsidRPr="00EF4CDB">
        <w:t>:</w:t>
      </w:r>
    </w:p>
    <w:p w14:paraId="2FD4925B" w14:textId="6FAA7AA2" w:rsidR="00F53EC2" w:rsidRPr="00EF4CDB" w:rsidRDefault="00F53EC2" w:rsidP="009A31AD">
      <w:pPr>
        <w:pStyle w:val="MELegal3"/>
        <w:spacing w:before="240" w:after="0"/>
      </w:pPr>
      <w:r w:rsidRPr="00EF4CDB">
        <w:lastRenderedPageBreak/>
        <w:t>is not aware of any Significant Event</w:t>
      </w:r>
      <w:r w:rsidR="00446316" w:rsidRPr="00EF4CDB">
        <w:t xml:space="preserve"> (as defined in the </w:t>
      </w:r>
      <w:r w:rsidR="002D7D9A" w:rsidRPr="00EF4CDB">
        <w:t>Tender Guidelines</w:t>
      </w:r>
      <w:r w:rsidR="00446316" w:rsidRPr="00EF4CDB">
        <w:t>),</w:t>
      </w:r>
      <w:r w:rsidRPr="00EF4CDB">
        <w:t xml:space="preserve"> concerning the Proponent</w:t>
      </w:r>
      <w:r w:rsidR="00B81A25" w:rsidRPr="00EF4CDB">
        <w:t xml:space="preserve"> or </w:t>
      </w:r>
      <w:r w:rsidR="009B7841" w:rsidRPr="009B7841">
        <w:t>any Bid Entity (if different to the Proponent)</w:t>
      </w:r>
      <w:r w:rsidRPr="00EF4CDB">
        <w:t xml:space="preserve">. </w:t>
      </w:r>
    </w:p>
    <w:p w14:paraId="2F968E10" w14:textId="03A96091" w:rsidR="00F53EC2" w:rsidRPr="00EF4CDB" w:rsidRDefault="00F53EC2" w:rsidP="00F53EC2">
      <w:pPr>
        <w:spacing w:before="240"/>
        <w:ind w:left="1360"/>
      </w:pPr>
      <w:r w:rsidRPr="00EF4CDB">
        <w:t>OR</w:t>
      </w:r>
    </w:p>
    <w:p w14:paraId="3B4CA704" w14:textId="0A83544A" w:rsidR="00A31445" w:rsidRPr="00EF4CDB" w:rsidRDefault="00F53EC2" w:rsidP="009A31AD">
      <w:pPr>
        <w:pStyle w:val="MELegal3"/>
        <w:spacing w:before="240" w:after="0"/>
      </w:pPr>
      <w:r w:rsidRPr="00EF4CDB">
        <w:t>is aware of the following Significant Event</w:t>
      </w:r>
      <w:r w:rsidR="000107C6">
        <w:t>(s)</w:t>
      </w:r>
      <w:r w:rsidRPr="00EF4CDB">
        <w:t xml:space="preserve"> concerning the Proponent</w:t>
      </w:r>
      <w:r w:rsidR="00B81A25" w:rsidRPr="00EF4CDB">
        <w:t xml:space="preserve"> or </w:t>
      </w:r>
      <w:r w:rsidR="009B7841" w:rsidRPr="009B7841">
        <w:t>any Bid Entity (if different to the Proponent)</w:t>
      </w:r>
      <w:r w:rsidRPr="00EF4CDB">
        <w:t>:</w:t>
      </w:r>
    </w:p>
    <w:p w14:paraId="74F564A9" w14:textId="2BCDC99C" w:rsidR="00F53EC2" w:rsidRPr="00EF4CDB" w:rsidRDefault="00F53EC2" w:rsidP="00F53EC2">
      <w:pPr>
        <w:spacing w:before="240"/>
        <w:ind w:left="1361"/>
      </w:pPr>
      <w:r w:rsidRPr="00EF4CDB">
        <w:t>[insert any applicable details]</w:t>
      </w:r>
    </w:p>
    <w:p w14:paraId="1C5A5F23" w14:textId="53071B93" w:rsidR="00A31445" w:rsidRPr="00EF4CDB" w:rsidRDefault="00A31445" w:rsidP="00F53EC2">
      <w:pPr>
        <w:pStyle w:val="MELegal3"/>
        <w:numPr>
          <w:ilvl w:val="0"/>
          <w:numId w:val="0"/>
        </w:numPr>
        <w:spacing w:before="120" w:after="0"/>
        <w:ind w:left="1360"/>
        <w:rPr>
          <w:b/>
          <w:bCs/>
          <w:i/>
          <w:iCs/>
          <w:sz w:val="14"/>
          <w:szCs w:val="14"/>
        </w:rPr>
      </w:pPr>
      <w:r w:rsidRPr="00EF4CDB">
        <w:rPr>
          <w:b/>
          <w:bCs/>
          <w:i/>
          <w:iCs/>
          <w:sz w:val="14"/>
          <w:szCs w:val="14"/>
        </w:rPr>
        <w:t xml:space="preserve">[Drafting note: Proponent to </w:t>
      </w:r>
      <w:r w:rsidR="00F53EC2" w:rsidRPr="00EF4CDB">
        <w:rPr>
          <w:b/>
          <w:bCs/>
          <w:i/>
          <w:iCs/>
          <w:sz w:val="14"/>
          <w:szCs w:val="14"/>
        </w:rPr>
        <w:t xml:space="preserve">delete para (b) if nothing to disclose OR delete para (a) and </w:t>
      </w:r>
      <w:r w:rsidRPr="00EF4CDB">
        <w:rPr>
          <w:b/>
          <w:bCs/>
          <w:i/>
          <w:iCs/>
          <w:sz w:val="14"/>
          <w:szCs w:val="14"/>
        </w:rPr>
        <w:t xml:space="preserve">insert </w:t>
      </w:r>
      <w:r w:rsidR="00F53EC2" w:rsidRPr="00EF4CDB">
        <w:rPr>
          <w:b/>
          <w:bCs/>
          <w:i/>
          <w:iCs/>
          <w:sz w:val="14"/>
          <w:szCs w:val="14"/>
        </w:rPr>
        <w:t xml:space="preserve">applicable </w:t>
      </w:r>
      <w:r w:rsidRPr="00EF4CDB">
        <w:rPr>
          <w:b/>
          <w:bCs/>
          <w:i/>
          <w:iCs/>
          <w:sz w:val="14"/>
          <w:szCs w:val="14"/>
        </w:rPr>
        <w:t>details</w:t>
      </w:r>
      <w:r w:rsidR="00F53EC2" w:rsidRPr="00EF4CDB">
        <w:rPr>
          <w:b/>
          <w:bCs/>
          <w:i/>
          <w:iCs/>
          <w:sz w:val="14"/>
          <w:szCs w:val="14"/>
        </w:rPr>
        <w:t xml:space="preserve"> in para (b)</w:t>
      </w:r>
      <w:r w:rsidRPr="00EF4CDB">
        <w:rPr>
          <w:b/>
          <w:bCs/>
          <w:i/>
          <w:iCs/>
          <w:sz w:val="14"/>
          <w:szCs w:val="14"/>
        </w:rPr>
        <w:t>]</w:t>
      </w:r>
    </w:p>
    <w:p w14:paraId="5200812E" w14:textId="78EF3721" w:rsidR="00A31445" w:rsidRPr="00EF4CDB" w:rsidRDefault="00A31445" w:rsidP="009A31AD">
      <w:pPr>
        <w:pStyle w:val="MELegal1"/>
        <w:spacing w:before="240" w:after="0"/>
      </w:pPr>
      <w:r w:rsidRPr="00EF4CDB">
        <w:t>If</w:t>
      </w:r>
      <w:r w:rsidR="00F53EC2" w:rsidRPr="00EF4CDB">
        <w:t xml:space="preserve">, after signing this Deed Poll and before the </w:t>
      </w:r>
      <w:r w:rsidRPr="00EF4CDB">
        <w:t xml:space="preserve">finalisation of the Tender </w:t>
      </w:r>
      <w:r w:rsidR="007A0CDA">
        <w:t>3</w:t>
      </w:r>
      <w:r w:rsidR="007E75D2" w:rsidRPr="00EF4CDB">
        <w:t xml:space="preserve"> </w:t>
      </w:r>
      <w:r w:rsidRPr="00EF4CDB">
        <w:t xml:space="preserve">Process, the Proponent becomes aware of a Significant Event concerning </w:t>
      </w:r>
      <w:r w:rsidR="00F53EC2" w:rsidRPr="00EF4CDB">
        <w:t>the Proponent</w:t>
      </w:r>
      <w:r w:rsidR="00B81A25" w:rsidRPr="00EF4CDB">
        <w:t xml:space="preserve"> or </w:t>
      </w:r>
      <w:r w:rsidR="000107C6">
        <w:t xml:space="preserve">any </w:t>
      </w:r>
      <w:r w:rsidR="009B7841" w:rsidRPr="009B7841">
        <w:t>Bid Entity (if different to the Proponent)</w:t>
      </w:r>
      <w:r w:rsidRPr="00EF4CDB">
        <w:t xml:space="preserve">, the Proponent </w:t>
      </w:r>
      <w:r w:rsidR="00F53EC2" w:rsidRPr="00EF4CDB">
        <w:t xml:space="preserve">undertakes to </w:t>
      </w:r>
      <w:r w:rsidRPr="00EF4CDB">
        <w:t>promptly notify the Australian Government and AEMO in writing of that Significant Event.</w:t>
      </w:r>
    </w:p>
    <w:p w14:paraId="3C82E3E8" w14:textId="4D45CC79" w:rsidR="002F635A" w:rsidRPr="00EF4CDB" w:rsidRDefault="002F635A" w:rsidP="009A31AD">
      <w:pPr>
        <w:pStyle w:val="MELegal1"/>
        <w:keepNext/>
        <w:numPr>
          <w:ilvl w:val="0"/>
          <w:numId w:val="0"/>
        </w:numPr>
        <w:spacing w:before="240" w:after="0"/>
        <w:ind w:left="680" w:hanging="680"/>
        <w:rPr>
          <w:b/>
        </w:rPr>
      </w:pPr>
      <w:r w:rsidRPr="00EF4CDB">
        <w:rPr>
          <w:b/>
        </w:rPr>
        <w:t>Proponent’s due diligence</w:t>
      </w:r>
    </w:p>
    <w:p w14:paraId="026C5541" w14:textId="7A1EB5D0" w:rsidR="002F635A" w:rsidRPr="00EF4CDB" w:rsidRDefault="002F635A" w:rsidP="009A31AD">
      <w:pPr>
        <w:pStyle w:val="MELegal1"/>
        <w:spacing w:before="240" w:after="0"/>
      </w:pPr>
      <w:r w:rsidRPr="00EF4CDB">
        <w:t>The Proponent acknowledges and agrees that:</w:t>
      </w:r>
    </w:p>
    <w:p w14:paraId="110F4727" w14:textId="77777777" w:rsidR="002F635A" w:rsidRPr="00EF4CDB" w:rsidRDefault="002F635A" w:rsidP="009A31AD">
      <w:pPr>
        <w:pStyle w:val="MELegal3"/>
        <w:spacing w:before="240" w:after="0"/>
      </w:pPr>
      <w:r w:rsidRPr="00EF4CDB">
        <w:rPr>
          <w:lang w:val="en-GB"/>
        </w:rPr>
        <w:t>the Australian Government and AEMO have not verified the information contained in the Tender Guidelines and the Disclosed Information (except where expressly stated otherwise);</w:t>
      </w:r>
    </w:p>
    <w:p w14:paraId="7124B202" w14:textId="61E010B2" w:rsidR="00F53EC2" w:rsidRPr="00EF4CDB" w:rsidRDefault="002F635A" w:rsidP="009A31AD">
      <w:pPr>
        <w:pStyle w:val="MELegal3"/>
        <w:spacing w:before="240" w:after="0"/>
      </w:pPr>
      <w:r w:rsidRPr="00EF4CDB">
        <w:rPr>
          <w:lang w:val="en-GB"/>
        </w:rPr>
        <w:t xml:space="preserve">it </w:t>
      </w:r>
      <w:r w:rsidR="00F53EC2" w:rsidRPr="00EF4CDB">
        <w:rPr>
          <w:lang w:val="en-GB"/>
        </w:rPr>
        <w:t>and</w:t>
      </w:r>
      <w:r w:rsidR="00F53EC2" w:rsidRPr="00EF4CDB">
        <w:t xml:space="preserve"> its Associates:</w:t>
      </w:r>
    </w:p>
    <w:p w14:paraId="1BED20E4" w14:textId="77777777" w:rsidR="00BC4925" w:rsidRPr="00BC4925" w:rsidRDefault="002F635A" w:rsidP="00F53EC2">
      <w:pPr>
        <w:pStyle w:val="MELegal4"/>
        <w:spacing w:before="240"/>
      </w:pPr>
      <w:r w:rsidRPr="00EF4CDB">
        <w:rPr>
          <w:lang w:val="en-GB"/>
        </w:rPr>
        <w:t>ha</w:t>
      </w:r>
      <w:r w:rsidR="00F53EC2" w:rsidRPr="00EF4CDB">
        <w:rPr>
          <w:lang w:val="en-GB"/>
        </w:rPr>
        <w:t>ve</w:t>
      </w:r>
      <w:r w:rsidRPr="00EF4CDB">
        <w:rPr>
          <w:lang w:val="en-GB"/>
        </w:rPr>
        <w:t xml:space="preserve"> not in any way relied upon</w:t>
      </w:r>
      <w:r w:rsidR="00BC4925">
        <w:rPr>
          <w:lang w:val="en-GB"/>
        </w:rPr>
        <w:t>:</w:t>
      </w:r>
      <w:r w:rsidRPr="00EF4CDB">
        <w:rPr>
          <w:lang w:val="en-GB"/>
        </w:rPr>
        <w:t xml:space="preserve"> </w:t>
      </w:r>
    </w:p>
    <w:p w14:paraId="27683562" w14:textId="12D56750" w:rsidR="00BC4925" w:rsidRPr="00BC4925" w:rsidRDefault="002F635A" w:rsidP="00BC4925">
      <w:pPr>
        <w:pStyle w:val="MELegal5"/>
      </w:pPr>
      <w:r w:rsidRPr="00EF4CDB">
        <w:rPr>
          <w:lang w:val="en-GB"/>
        </w:rPr>
        <w:t>information provided by the Australian Government or AEMO</w:t>
      </w:r>
      <w:r w:rsidR="00BC4925">
        <w:rPr>
          <w:lang w:val="en-GB"/>
        </w:rPr>
        <w:t>;</w:t>
      </w:r>
      <w:r w:rsidRPr="00EF4CDB">
        <w:rPr>
          <w:lang w:val="en-GB"/>
        </w:rPr>
        <w:t xml:space="preserve"> or </w:t>
      </w:r>
    </w:p>
    <w:p w14:paraId="566D8A35" w14:textId="77777777" w:rsidR="00BC4925" w:rsidRPr="00BC4925" w:rsidRDefault="002F635A" w:rsidP="00BC4925">
      <w:pPr>
        <w:pStyle w:val="MELegal5"/>
      </w:pPr>
      <w:r w:rsidRPr="00EF4CDB">
        <w:rPr>
          <w:lang w:val="en-GB"/>
        </w:rPr>
        <w:t xml:space="preserve">a failure by the Australian Government or AEMO to provide information, </w:t>
      </w:r>
    </w:p>
    <w:p w14:paraId="122960EA" w14:textId="0751566F" w:rsidR="002F635A" w:rsidRPr="00EF4CDB" w:rsidRDefault="002F635A" w:rsidP="00BC4925">
      <w:pPr>
        <w:pStyle w:val="MELegal5"/>
        <w:numPr>
          <w:ilvl w:val="0"/>
          <w:numId w:val="0"/>
        </w:numPr>
        <w:ind w:left="2040"/>
      </w:pPr>
      <w:r w:rsidRPr="00EF4CDB">
        <w:rPr>
          <w:lang w:val="en-GB"/>
        </w:rPr>
        <w:t>in the Tender Guidelines and the Disclosed Information</w:t>
      </w:r>
      <w:r w:rsidR="00F53EC2" w:rsidRPr="00EF4CDB">
        <w:rPr>
          <w:lang w:val="en-GB"/>
        </w:rPr>
        <w:t>; and</w:t>
      </w:r>
    </w:p>
    <w:p w14:paraId="09AE3271" w14:textId="783B5AD7" w:rsidR="00F53EC2" w:rsidRPr="00EF4CDB" w:rsidRDefault="00F53EC2" w:rsidP="00F53EC2">
      <w:pPr>
        <w:pStyle w:val="MELegal4"/>
        <w:spacing w:before="240"/>
      </w:pPr>
      <w:r w:rsidRPr="00EF4CDB">
        <w:rPr>
          <w:lang w:val="en-GB"/>
        </w:rPr>
        <w:t>have exercised their own judgment in respect of the information contained in the Tender Guidelines and the Disclosed Information, including by carrying out their own investigations and evaluations as required.</w:t>
      </w:r>
    </w:p>
    <w:p w14:paraId="295A01E2" w14:textId="2DEEC832" w:rsidR="00CE24E3" w:rsidRPr="00EF4CDB" w:rsidRDefault="00CE24E3" w:rsidP="009A31AD">
      <w:pPr>
        <w:pStyle w:val="MELegal1"/>
        <w:keepNext/>
        <w:numPr>
          <w:ilvl w:val="0"/>
          <w:numId w:val="0"/>
        </w:numPr>
        <w:spacing w:before="240" w:after="0"/>
        <w:ind w:left="680" w:hanging="680"/>
        <w:rPr>
          <w:b/>
        </w:rPr>
      </w:pPr>
      <w:r w:rsidRPr="00EF4CDB">
        <w:rPr>
          <w:b/>
        </w:rPr>
        <w:t>Confidentiality</w:t>
      </w:r>
    </w:p>
    <w:p w14:paraId="09BD2C52" w14:textId="3258448A" w:rsidR="00CE24E3" w:rsidRPr="00EF4CDB" w:rsidRDefault="00CE24E3" w:rsidP="009A31AD">
      <w:pPr>
        <w:pStyle w:val="MELegal1"/>
        <w:keepNext/>
        <w:spacing w:before="240" w:after="0"/>
        <w:rPr>
          <w:lang w:val="en-GB"/>
        </w:rPr>
      </w:pPr>
      <w:bookmarkStart w:id="4" w:name="_Ref165368045"/>
      <w:r w:rsidRPr="00EF4CDB">
        <w:rPr>
          <w:lang w:val="en-GB"/>
        </w:rPr>
        <w:t xml:space="preserve">The Proponent </w:t>
      </w:r>
      <w:r w:rsidR="00C51923" w:rsidRPr="00EF4CDB">
        <w:rPr>
          <w:lang w:val="en-GB"/>
        </w:rPr>
        <w:t>undertakes</w:t>
      </w:r>
      <w:r w:rsidR="00B61B79" w:rsidRPr="00EF4CDB">
        <w:rPr>
          <w:lang w:val="en-GB"/>
        </w:rPr>
        <w:t xml:space="preserve"> to</w:t>
      </w:r>
      <w:r w:rsidRPr="00EF4CDB">
        <w:rPr>
          <w:lang w:val="en-GB"/>
        </w:rPr>
        <w:t xml:space="preserve">, and </w:t>
      </w:r>
      <w:r w:rsidR="00C51923" w:rsidRPr="00EF4CDB">
        <w:rPr>
          <w:lang w:val="en-GB"/>
        </w:rPr>
        <w:t xml:space="preserve">undertakes to </w:t>
      </w:r>
      <w:r w:rsidRPr="00EF4CDB">
        <w:rPr>
          <w:lang w:val="en-GB"/>
        </w:rPr>
        <w:t xml:space="preserve">ensure that its </w:t>
      </w:r>
      <w:r w:rsidR="00F53EC2" w:rsidRPr="00EF4CDB">
        <w:t>Associates</w:t>
      </w:r>
      <w:r w:rsidR="00246479" w:rsidRPr="00EF4CDB">
        <w:t xml:space="preserve"> do</w:t>
      </w:r>
      <w:r w:rsidRPr="00EF4CDB">
        <w:rPr>
          <w:lang w:val="en-GB"/>
        </w:rPr>
        <w:t>:</w:t>
      </w:r>
      <w:bookmarkEnd w:id="4"/>
    </w:p>
    <w:p w14:paraId="395A0C5F" w14:textId="7E83D2D1" w:rsidR="00CE24E3" w:rsidRPr="00EF4CDB" w:rsidRDefault="00CE24E3" w:rsidP="009A31AD">
      <w:pPr>
        <w:pStyle w:val="MELegal3"/>
        <w:spacing w:before="240" w:after="0"/>
      </w:pPr>
      <w:bookmarkStart w:id="5" w:name="_Ref145094717"/>
      <w:r w:rsidRPr="00EF4CDB">
        <w:t xml:space="preserve">only disclose Disclosed Information to a person who has a need to know (and only to the extent that each </w:t>
      </w:r>
      <w:r w:rsidR="00F53EC2" w:rsidRPr="00EF4CDB">
        <w:t xml:space="preserve">such person </w:t>
      </w:r>
      <w:r w:rsidRPr="00EF4CDB">
        <w:t>has a need to know) that Disclosed Information for the Permitted Purpose;</w:t>
      </w:r>
    </w:p>
    <w:p w14:paraId="565D41A5" w14:textId="1586FFD3" w:rsidR="00CE1D71" w:rsidRPr="00EF4CDB" w:rsidRDefault="00CE24E3" w:rsidP="009A31AD">
      <w:pPr>
        <w:pStyle w:val="MELegal3"/>
        <w:spacing w:before="240" w:after="0"/>
      </w:pPr>
      <w:r w:rsidRPr="00EF4CDB">
        <w:t xml:space="preserve">not use the Disclosed Information for any purpose whatsoever except the Permitted Purpose; </w:t>
      </w:r>
    </w:p>
    <w:p w14:paraId="4E997665" w14:textId="1D1667EF" w:rsidR="00CE24E3" w:rsidRPr="00EF4CDB" w:rsidRDefault="00CE1D71" w:rsidP="009A31AD">
      <w:pPr>
        <w:pStyle w:val="MELegal3"/>
        <w:spacing w:before="240" w:after="0"/>
      </w:pPr>
      <w:r w:rsidRPr="00EF4CDB">
        <w:t xml:space="preserve">not </w:t>
      </w:r>
      <w:r w:rsidRPr="00EF4CDB">
        <w:rPr>
          <w:lang w:val="en-GB"/>
        </w:rPr>
        <w:t xml:space="preserve">disclose </w:t>
      </w:r>
      <w:r w:rsidR="00C51923" w:rsidRPr="00EF4CDB">
        <w:rPr>
          <w:lang w:val="en-GB"/>
        </w:rPr>
        <w:t xml:space="preserve">the </w:t>
      </w:r>
      <w:r w:rsidRPr="00EF4CDB">
        <w:rPr>
          <w:lang w:val="en-GB"/>
        </w:rPr>
        <w:t>Disclosed Information to any person who is involved with a Competing Proponent;</w:t>
      </w:r>
      <w:r w:rsidRPr="00EF4CDB">
        <w:t xml:space="preserve"> </w:t>
      </w:r>
      <w:r w:rsidR="00CE24E3" w:rsidRPr="00EF4CDB">
        <w:t>and</w:t>
      </w:r>
    </w:p>
    <w:p w14:paraId="705FF162" w14:textId="13ABA891" w:rsidR="00CE24E3" w:rsidRPr="00EF4CDB" w:rsidRDefault="00CE24E3" w:rsidP="009A31AD">
      <w:pPr>
        <w:pStyle w:val="MELegal3"/>
        <w:spacing w:before="240" w:after="0"/>
      </w:pPr>
      <w:r w:rsidRPr="00EF4CDB">
        <w:t xml:space="preserve">keep strictly confidential all Disclosed Information (subject to disclosure as permitted </w:t>
      </w:r>
      <w:r w:rsidR="00C51923" w:rsidRPr="00EF4CDB">
        <w:t>by</w:t>
      </w:r>
      <w:r w:rsidRPr="00EF4CDB">
        <w:t xml:space="preserve"> clause </w:t>
      </w:r>
      <w:r w:rsidRPr="00EF4CDB">
        <w:fldChar w:fldCharType="begin"/>
      </w:r>
      <w:r w:rsidRPr="00EF4CDB">
        <w:instrText xml:space="preserve"> REF _Ref165368133 \r \h </w:instrText>
      </w:r>
      <w:r w:rsidR="00E65694" w:rsidRPr="00EF4CDB">
        <w:instrText xml:space="preserve"> \* MERGEFORMAT </w:instrText>
      </w:r>
      <w:r w:rsidRPr="00EF4CDB">
        <w:fldChar w:fldCharType="separate"/>
      </w:r>
      <w:r w:rsidR="004C338D">
        <w:t>18</w:t>
      </w:r>
      <w:r w:rsidRPr="00EF4CDB">
        <w:fldChar w:fldCharType="end"/>
      </w:r>
      <w:r w:rsidRPr="00EF4CDB">
        <w:t>).</w:t>
      </w:r>
    </w:p>
    <w:p w14:paraId="2BBC1DA3" w14:textId="37D81AF3" w:rsidR="00CE24E3" w:rsidRPr="00EF4CDB" w:rsidRDefault="00CE24E3" w:rsidP="009A31AD">
      <w:pPr>
        <w:pStyle w:val="MELegal1"/>
        <w:keepNext/>
        <w:spacing w:before="240" w:after="0"/>
      </w:pPr>
      <w:bookmarkStart w:id="6" w:name="_Ref165368133"/>
      <w:r w:rsidRPr="00EF4CDB">
        <w:t xml:space="preserve">The obligations of confidentiality </w:t>
      </w:r>
      <w:r w:rsidR="00C51923" w:rsidRPr="00EF4CDB">
        <w:t>in</w:t>
      </w:r>
      <w:r w:rsidRPr="00EF4CDB">
        <w:t xml:space="preserve"> clause </w:t>
      </w:r>
      <w:r w:rsidRPr="00EF4CDB">
        <w:fldChar w:fldCharType="begin"/>
      </w:r>
      <w:r w:rsidRPr="00EF4CDB">
        <w:instrText xml:space="preserve"> REF _Ref165368045 \r \h </w:instrText>
      </w:r>
      <w:r w:rsidR="00E65694" w:rsidRPr="00EF4CDB">
        <w:instrText xml:space="preserve"> \* MERGEFORMAT </w:instrText>
      </w:r>
      <w:r w:rsidRPr="00EF4CDB">
        <w:fldChar w:fldCharType="separate"/>
      </w:r>
      <w:r w:rsidR="004C338D">
        <w:t>17</w:t>
      </w:r>
      <w:r w:rsidRPr="00EF4CDB">
        <w:fldChar w:fldCharType="end"/>
      </w:r>
      <w:r w:rsidRPr="00EF4CDB">
        <w:t xml:space="preserve"> do not apply to the Proponent (or its </w:t>
      </w:r>
      <w:r w:rsidR="0004527E" w:rsidRPr="00EF4CDB">
        <w:t>Associates</w:t>
      </w:r>
      <w:r w:rsidRPr="00EF4CDB">
        <w:t>) to the extent that:</w:t>
      </w:r>
      <w:bookmarkEnd w:id="6"/>
    </w:p>
    <w:p w14:paraId="6AC9B261" w14:textId="18999B7A" w:rsidR="00CE24E3" w:rsidRPr="00EF4CDB" w:rsidRDefault="00CE24E3" w:rsidP="009A31AD">
      <w:pPr>
        <w:pStyle w:val="MELegal3"/>
        <w:spacing w:before="240" w:after="0"/>
      </w:pPr>
      <w:r w:rsidRPr="00EF4CDB">
        <w:t xml:space="preserve">prior to disclosure </w:t>
      </w:r>
      <w:r w:rsidR="007139C2" w:rsidRPr="00EF4CDB">
        <w:t xml:space="preserve">to a person </w:t>
      </w:r>
      <w:r w:rsidRPr="00EF4CDB">
        <w:t>by the Australian Government or AEMO, the relevant Disclosed Information was rightfully known to and in the possession or control of that person</w:t>
      </w:r>
      <w:r w:rsidR="005B4693">
        <w:t>,</w:t>
      </w:r>
      <w:r w:rsidRPr="00EF4CDB">
        <w:t xml:space="preserve"> and not subject to an obligation of confidentiality </w:t>
      </w:r>
      <w:r w:rsidR="00C51923" w:rsidRPr="00EF4CDB">
        <w:t xml:space="preserve">binding </w:t>
      </w:r>
      <w:r w:rsidRPr="00EF4CDB">
        <w:t>that person; or</w:t>
      </w:r>
    </w:p>
    <w:p w14:paraId="56CD2DF8" w14:textId="54198C56" w:rsidR="00CE24E3" w:rsidRPr="00EF4CDB" w:rsidRDefault="00CE24E3" w:rsidP="009A31AD">
      <w:pPr>
        <w:pStyle w:val="MELegal3"/>
        <w:spacing w:before="240" w:after="0"/>
      </w:pPr>
      <w:r w:rsidRPr="00EF4CDB">
        <w:t>that person is required by Law to disclose the relevant Disclosed Information, provided that</w:t>
      </w:r>
      <w:r w:rsidR="00C51923" w:rsidRPr="00EF4CDB">
        <w:t>, if so required,</w:t>
      </w:r>
      <w:r w:rsidRPr="00EF4CDB">
        <w:t xml:space="preserve"> that person:</w:t>
      </w:r>
    </w:p>
    <w:p w14:paraId="18697151" w14:textId="3F0B45AC" w:rsidR="00CE24E3" w:rsidRPr="00EF4CDB" w:rsidRDefault="00C51923" w:rsidP="009A31AD">
      <w:pPr>
        <w:pStyle w:val="MELegal4"/>
        <w:spacing w:before="240" w:after="0"/>
      </w:pPr>
      <w:r w:rsidRPr="00EF4CDB">
        <w:lastRenderedPageBreak/>
        <w:t xml:space="preserve">promptly </w:t>
      </w:r>
      <w:r w:rsidR="00CE24E3" w:rsidRPr="00EF4CDB">
        <w:t>gives notice to the Australian Government and AEMO; and</w:t>
      </w:r>
    </w:p>
    <w:p w14:paraId="202CEB52" w14:textId="7023A27F" w:rsidR="00CE24E3" w:rsidRPr="00EF4CDB" w:rsidRDefault="00CE24E3" w:rsidP="009A31AD">
      <w:pPr>
        <w:pStyle w:val="MELegal4"/>
        <w:spacing w:before="240" w:after="0"/>
      </w:pPr>
      <w:r w:rsidRPr="00EF4CDB">
        <w:t xml:space="preserve">makes disclosure on terms </w:t>
      </w:r>
      <w:r w:rsidR="007139C2" w:rsidRPr="00EF4CDB">
        <w:t xml:space="preserve">that </w:t>
      </w:r>
      <w:r w:rsidRPr="00EF4CDB">
        <w:t>preserve the confidentiality of the Disclosed Information to the greatest extent possible.</w:t>
      </w:r>
    </w:p>
    <w:p w14:paraId="764C79C9" w14:textId="3332C73F" w:rsidR="00CE24E3" w:rsidRPr="00EF4CDB" w:rsidRDefault="00CE24E3" w:rsidP="009A31AD">
      <w:pPr>
        <w:pStyle w:val="MELegal1"/>
        <w:keepNext/>
        <w:spacing w:before="240" w:after="0"/>
      </w:pPr>
      <w:r w:rsidRPr="00EF4CDB">
        <w:t xml:space="preserve">The Proponent </w:t>
      </w:r>
      <w:r w:rsidR="00C51923" w:rsidRPr="00EF4CDB">
        <w:t>undertakes</w:t>
      </w:r>
      <w:r w:rsidR="007139C2" w:rsidRPr="00EF4CDB">
        <w:t xml:space="preserve"> to</w:t>
      </w:r>
      <w:r w:rsidRPr="00EF4CDB">
        <w:t xml:space="preserve">, and </w:t>
      </w:r>
      <w:r w:rsidR="00C51923" w:rsidRPr="00EF4CDB">
        <w:t xml:space="preserve">undertakes to </w:t>
      </w:r>
      <w:r w:rsidRPr="00EF4CDB">
        <w:t xml:space="preserve">ensure that </w:t>
      </w:r>
      <w:r w:rsidR="00C51923" w:rsidRPr="00EF4CDB">
        <w:rPr>
          <w:lang w:val="en-GB"/>
        </w:rPr>
        <w:t xml:space="preserve">its </w:t>
      </w:r>
      <w:r w:rsidR="00C51923" w:rsidRPr="00EF4CDB">
        <w:t>Associates</w:t>
      </w:r>
      <w:r w:rsidR="00565593" w:rsidRPr="00EF4CDB">
        <w:t xml:space="preserve"> do</w:t>
      </w:r>
      <w:r w:rsidRPr="00EF4CDB">
        <w:t>:</w:t>
      </w:r>
    </w:p>
    <w:p w14:paraId="6EE8FB6B" w14:textId="589E5EC9" w:rsidR="00CE24E3" w:rsidRPr="00EF4CDB" w:rsidRDefault="00CE24E3" w:rsidP="009A31AD">
      <w:pPr>
        <w:pStyle w:val="MELegal3"/>
        <w:spacing w:before="240" w:after="0"/>
      </w:pPr>
      <w:r w:rsidRPr="00EF4CDB">
        <w:t xml:space="preserve">ensure, at all times, that each person to whom Disclosed Information has been disclosed in accordance with </w:t>
      </w:r>
      <w:r w:rsidR="00CE1D71" w:rsidRPr="00EF4CDB">
        <w:t>clause </w:t>
      </w:r>
      <w:r w:rsidR="00CE1D71" w:rsidRPr="00EF4CDB">
        <w:fldChar w:fldCharType="begin"/>
      </w:r>
      <w:r w:rsidR="00CE1D71" w:rsidRPr="00EF4CDB">
        <w:instrText xml:space="preserve"> REF _Ref165368133 \r \h </w:instrText>
      </w:r>
      <w:r w:rsidR="00E65694" w:rsidRPr="00EF4CDB">
        <w:instrText xml:space="preserve"> \* MERGEFORMAT </w:instrText>
      </w:r>
      <w:r w:rsidR="00CE1D71" w:rsidRPr="00EF4CDB">
        <w:fldChar w:fldCharType="separate"/>
      </w:r>
      <w:r w:rsidR="004C338D">
        <w:t>18</w:t>
      </w:r>
      <w:r w:rsidR="00CE1D71" w:rsidRPr="00EF4CDB">
        <w:fldChar w:fldCharType="end"/>
      </w:r>
      <w:r w:rsidRPr="00EF4CDB">
        <w:t xml:space="preserve"> complies with the requirements of confidentiality</w:t>
      </w:r>
      <w:r w:rsidR="00CE1D71" w:rsidRPr="00EF4CDB">
        <w:t xml:space="preserve"> set out</w:t>
      </w:r>
      <w:r w:rsidRPr="00EF4CDB">
        <w:t xml:space="preserve"> in </w:t>
      </w:r>
      <w:r w:rsidR="00CE1D71" w:rsidRPr="00EF4CDB">
        <w:t>clause</w:t>
      </w:r>
      <w:r w:rsidR="00C55CA8">
        <w:t> </w:t>
      </w:r>
      <w:r w:rsidR="00CE1D71" w:rsidRPr="00EF4CDB">
        <w:fldChar w:fldCharType="begin"/>
      </w:r>
      <w:r w:rsidR="00CE1D71" w:rsidRPr="00EF4CDB">
        <w:instrText xml:space="preserve"> REF _Ref165368045 \r \h </w:instrText>
      </w:r>
      <w:r w:rsidR="00E65694" w:rsidRPr="00EF4CDB">
        <w:instrText xml:space="preserve"> \* MERGEFORMAT </w:instrText>
      </w:r>
      <w:r w:rsidR="00CE1D71" w:rsidRPr="00EF4CDB">
        <w:fldChar w:fldCharType="separate"/>
      </w:r>
      <w:r w:rsidR="004C338D">
        <w:t>17</w:t>
      </w:r>
      <w:r w:rsidR="00CE1D71" w:rsidRPr="00EF4CDB">
        <w:fldChar w:fldCharType="end"/>
      </w:r>
      <w:r w:rsidRPr="00EF4CDB">
        <w:t>;</w:t>
      </w:r>
    </w:p>
    <w:p w14:paraId="7B022B2F" w14:textId="7DEFDD3A" w:rsidR="00CE24E3" w:rsidRPr="00EF4CDB" w:rsidRDefault="00CE24E3" w:rsidP="009A31AD">
      <w:pPr>
        <w:pStyle w:val="MELegal3"/>
        <w:spacing w:before="240" w:after="0"/>
      </w:pPr>
      <w:r w:rsidRPr="00EF4CDB">
        <w:t xml:space="preserve">notify the Australian Government or AEMO </w:t>
      </w:r>
      <w:r w:rsidR="00C51923" w:rsidRPr="00EF4CDB">
        <w:t xml:space="preserve">promptly </w:t>
      </w:r>
      <w:r w:rsidRPr="00EF4CDB">
        <w:t xml:space="preserve">if it becomes aware of a suspected or actual breach of </w:t>
      </w:r>
      <w:r w:rsidR="00CE1D71" w:rsidRPr="00EF4CDB">
        <w:t xml:space="preserve">the requirements of confidentiality set out in clause </w:t>
      </w:r>
      <w:r w:rsidR="00CE1D71" w:rsidRPr="00EF4CDB">
        <w:fldChar w:fldCharType="begin"/>
      </w:r>
      <w:r w:rsidR="00CE1D71" w:rsidRPr="00EF4CDB">
        <w:instrText xml:space="preserve"> REF _Ref165368045 \r \h </w:instrText>
      </w:r>
      <w:r w:rsidR="00E65694" w:rsidRPr="00EF4CDB">
        <w:instrText xml:space="preserve"> \* MERGEFORMAT </w:instrText>
      </w:r>
      <w:r w:rsidR="00CE1D71" w:rsidRPr="00EF4CDB">
        <w:fldChar w:fldCharType="separate"/>
      </w:r>
      <w:r w:rsidR="004C338D">
        <w:t>17</w:t>
      </w:r>
      <w:r w:rsidR="00CE1D71" w:rsidRPr="00EF4CDB">
        <w:fldChar w:fldCharType="end"/>
      </w:r>
      <w:r w:rsidRPr="00EF4CDB">
        <w:t xml:space="preserve"> or any unauthorised disclosure or use of the Disclosed Information; and</w:t>
      </w:r>
    </w:p>
    <w:p w14:paraId="1D3F98E5" w14:textId="2D6D09F1" w:rsidR="00CE24E3" w:rsidRPr="00EF4CDB" w:rsidRDefault="00C51923" w:rsidP="009A31AD">
      <w:pPr>
        <w:pStyle w:val="MELegal3"/>
        <w:spacing w:before="240" w:after="0"/>
      </w:pPr>
      <w:r w:rsidRPr="00EF4CDB">
        <w:t>promptly</w:t>
      </w:r>
      <w:r w:rsidR="00CE24E3" w:rsidRPr="00EF4CDB">
        <w:t xml:space="preserve"> take all reasonable steps to prevent or stop any such suspected or actual breach or unauthorised disclosure or use.</w:t>
      </w:r>
    </w:p>
    <w:bookmarkEnd w:id="5"/>
    <w:p w14:paraId="4315C1D6" w14:textId="158FDA5D" w:rsidR="00CE24E3" w:rsidRPr="00EF4CDB" w:rsidRDefault="00CE24E3" w:rsidP="009A31AD">
      <w:pPr>
        <w:pStyle w:val="MELegal1"/>
        <w:spacing w:before="240" w:after="0"/>
        <w:rPr>
          <w:lang w:val="en-GB"/>
        </w:rPr>
      </w:pPr>
      <w:r w:rsidRPr="00EF4CDB">
        <w:rPr>
          <w:lang w:val="en-GB"/>
        </w:rPr>
        <w:t xml:space="preserve">At any time, the Australian Government or AEMO may request </w:t>
      </w:r>
      <w:r w:rsidR="00C51923" w:rsidRPr="00EF4CDB">
        <w:rPr>
          <w:lang w:val="en-GB"/>
        </w:rPr>
        <w:t xml:space="preserve">any of </w:t>
      </w:r>
      <w:r w:rsidRPr="00EF4CDB">
        <w:rPr>
          <w:lang w:val="en-GB"/>
        </w:rPr>
        <w:t>the Proponent</w:t>
      </w:r>
      <w:r w:rsidR="00C51923" w:rsidRPr="00EF4CDB">
        <w:t xml:space="preserve"> and </w:t>
      </w:r>
      <w:r w:rsidR="00B81A25" w:rsidRPr="00EF4CDB">
        <w:t xml:space="preserve">its </w:t>
      </w:r>
      <w:r w:rsidR="00C51923" w:rsidRPr="00EF4CDB">
        <w:t>Associates</w:t>
      </w:r>
      <w:r w:rsidR="00C51923" w:rsidRPr="00EF4CDB">
        <w:rPr>
          <w:lang w:val="en-GB"/>
        </w:rPr>
        <w:t xml:space="preserve"> </w:t>
      </w:r>
      <w:r w:rsidRPr="00EF4CDB">
        <w:rPr>
          <w:lang w:val="en-GB"/>
        </w:rPr>
        <w:t>to enter into a confidentiality agreement or deed in respect of any specific Disclosed Information</w:t>
      </w:r>
      <w:r w:rsidR="0055561D">
        <w:rPr>
          <w:lang w:val="en-GB"/>
        </w:rPr>
        <w:t>,</w:t>
      </w:r>
      <w:r w:rsidRPr="00EF4CDB">
        <w:rPr>
          <w:lang w:val="en-GB"/>
        </w:rPr>
        <w:t xml:space="preserve"> in a form and substance determined </w:t>
      </w:r>
      <w:r w:rsidR="00C51923" w:rsidRPr="00EF4CDB">
        <w:rPr>
          <w:lang w:val="en-GB"/>
        </w:rPr>
        <w:t xml:space="preserve">to be suitable </w:t>
      </w:r>
      <w:r w:rsidRPr="00EF4CDB">
        <w:rPr>
          <w:lang w:val="en-GB"/>
        </w:rPr>
        <w:t>by the Australian Government or AEMO in its sole discretion</w:t>
      </w:r>
      <w:r w:rsidR="00CE1D71" w:rsidRPr="00EF4CDB">
        <w:rPr>
          <w:lang w:val="en-GB"/>
        </w:rPr>
        <w:t>. In that case,</w:t>
      </w:r>
      <w:r w:rsidRPr="00EF4CDB">
        <w:rPr>
          <w:lang w:val="en-GB"/>
        </w:rPr>
        <w:t xml:space="preserve"> the Proponent</w:t>
      </w:r>
      <w:r w:rsidR="00CE1D71" w:rsidRPr="00EF4CDB">
        <w:rPr>
          <w:lang w:val="en-GB"/>
        </w:rPr>
        <w:t xml:space="preserve"> </w:t>
      </w:r>
      <w:r w:rsidR="000507C6" w:rsidRPr="00EF4CDB">
        <w:rPr>
          <w:lang w:val="en-GB"/>
        </w:rPr>
        <w:t>undertakes</w:t>
      </w:r>
      <w:r w:rsidR="00AC23B1" w:rsidRPr="00EF4CDB">
        <w:rPr>
          <w:lang w:val="en-GB"/>
        </w:rPr>
        <w:t xml:space="preserve"> to</w:t>
      </w:r>
      <w:r w:rsidR="00CE1D71" w:rsidRPr="00EF4CDB">
        <w:rPr>
          <w:lang w:val="en-GB"/>
        </w:rPr>
        <w:t xml:space="preserve">, and </w:t>
      </w:r>
      <w:r w:rsidR="000507C6" w:rsidRPr="00EF4CDB">
        <w:rPr>
          <w:lang w:val="en-GB"/>
        </w:rPr>
        <w:t xml:space="preserve">undertakes to </w:t>
      </w:r>
      <w:r w:rsidR="00CE1D71" w:rsidRPr="00EF4CDB">
        <w:rPr>
          <w:lang w:val="en-GB"/>
        </w:rPr>
        <w:t>ensure that</w:t>
      </w:r>
      <w:r w:rsidRPr="00EF4CDB">
        <w:rPr>
          <w:lang w:val="en-GB"/>
        </w:rPr>
        <w:t xml:space="preserve"> </w:t>
      </w:r>
      <w:r w:rsidR="00C51923" w:rsidRPr="00EF4CDB">
        <w:rPr>
          <w:lang w:val="en-GB"/>
        </w:rPr>
        <w:t xml:space="preserve">its </w:t>
      </w:r>
      <w:r w:rsidR="00C51923" w:rsidRPr="00EF4CDB">
        <w:t>Associates</w:t>
      </w:r>
      <w:r w:rsidRPr="00EF4CDB">
        <w:rPr>
          <w:lang w:val="en-GB"/>
        </w:rPr>
        <w:t xml:space="preserve"> </w:t>
      </w:r>
      <w:r w:rsidR="00C51923" w:rsidRPr="00EF4CDB">
        <w:rPr>
          <w:lang w:val="en-GB"/>
        </w:rPr>
        <w:t>(as applicable)</w:t>
      </w:r>
      <w:r w:rsidR="003D2356" w:rsidRPr="00EF4CDB">
        <w:rPr>
          <w:lang w:val="en-GB"/>
        </w:rPr>
        <w:t xml:space="preserve"> do</w:t>
      </w:r>
      <w:r w:rsidR="00C51923" w:rsidRPr="00EF4CDB">
        <w:rPr>
          <w:lang w:val="en-GB"/>
        </w:rPr>
        <w:t xml:space="preserve">, </w:t>
      </w:r>
      <w:r w:rsidRPr="00EF4CDB">
        <w:rPr>
          <w:lang w:val="en-GB"/>
        </w:rPr>
        <w:t xml:space="preserve">enter into that agreement or deed within </w:t>
      </w:r>
      <w:r w:rsidR="007E75D2" w:rsidRPr="00EF4CDB">
        <w:rPr>
          <w:lang w:val="en-GB"/>
        </w:rPr>
        <w:t>10</w:t>
      </w:r>
      <w:r w:rsidR="00C51923" w:rsidRPr="00EF4CDB">
        <w:rPr>
          <w:lang w:val="en-GB"/>
        </w:rPr>
        <w:t xml:space="preserve"> </w:t>
      </w:r>
      <w:r w:rsidRPr="00EF4CDB">
        <w:rPr>
          <w:lang w:val="en-GB"/>
        </w:rPr>
        <w:t>Business Days after being requested to do so. If they do not do so, they may be excluded from further involvement in th</w:t>
      </w:r>
      <w:r w:rsidR="00CE1D71" w:rsidRPr="00EF4CDB">
        <w:rPr>
          <w:lang w:val="en-GB"/>
        </w:rPr>
        <w:t>e</w:t>
      </w:r>
      <w:r w:rsidRPr="00EF4CDB">
        <w:rPr>
          <w:lang w:val="en-GB"/>
        </w:rPr>
        <w:t xml:space="preserve"> Tender </w:t>
      </w:r>
      <w:r w:rsidR="00C95D9C">
        <w:rPr>
          <w:lang w:val="en-GB"/>
        </w:rPr>
        <w:t>3</w:t>
      </w:r>
      <w:r w:rsidR="007E75D2" w:rsidRPr="00EF4CDB">
        <w:rPr>
          <w:lang w:val="en-GB"/>
        </w:rPr>
        <w:t xml:space="preserve"> </w:t>
      </w:r>
      <w:r w:rsidRPr="00EF4CDB">
        <w:rPr>
          <w:lang w:val="en-GB"/>
        </w:rPr>
        <w:t>Process.</w:t>
      </w:r>
    </w:p>
    <w:p w14:paraId="6366D993" w14:textId="5147E2B2" w:rsidR="002F635A" w:rsidRPr="00EF4CDB" w:rsidRDefault="002F635A" w:rsidP="009A31AD">
      <w:pPr>
        <w:pStyle w:val="MELegal1"/>
        <w:keepNext/>
        <w:numPr>
          <w:ilvl w:val="0"/>
          <w:numId w:val="0"/>
        </w:numPr>
        <w:spacing w:before="240" w:after="0"/>
        <w:ind w:left="680" w:hanging="680"/>
        <w:rPr>
          <w:b/>
          <w:bCs/>
          <w:lang w:val="en-US"/>
        </w:rPr>
      </w:pPr>
      <w:bookmarkStart w:id="7" w:name="_Toc144981569"/>
      <w:bookmarkStart w:id="8" w:name="_Toc145315852"/>
      <w:bookmarkStart w:id="9" w:name="_Toc147740063"/>
      <w:bookmarkStart w:id="10" w:name="_Toc150149244"/>
      <w:bookmarkStart w:id="11" w:name="_Ref153197451"/>
      <w:bookmarkStart w:id="12" w:name="_Ref153197483"/>
      <w:bookmarkStart w:id="13" w:name="_Toc153546960"/>
      <w:bookmarkStart w:id="14" w:name="_Toc164627237"/>
      <w:r w:rsidRPr="00EF4CDB">
        <w:rPr>
          <w:b/>
          <w:bCs/>
          <w:lang w:val="en-US"/>
        </w:rPr>
        <w:t xml:space="preserve">No publicity </w:t>
      </w:r>
    </w:p>
    <w:p w14:paraId="539F6A9E" w14:textId="6ECA82B5" w:rsidR="002F635A" w:rsidRPr="00EF4CDB" w:rsidRDefault="002F635A" w:rsidP="79E0E7CF">
      <w:pPr>
        <w:pStyle w:val="MELegal1"/>
        <w:spacing w:before="240" w:after="0"/>
        <w:rPr>
          <w:lang w:val="en-GB"/>
        </w:rPr>
      </w:pPr>
      <w:r w:rsidRPr="00EF4CDB">
        <w:rPr>
          <w:rFonts w:cs="Arial"/>
          <w:lang w:val="en-GB"/>
        </w:rPr>
        <w:t xml:space="preserve">The Proponent </w:t>
      </w:r>
      <w:r w:rsidR="000507C6" w:rsidRPr="00EF4CDB">
        <w:rPr>
          <w:rFonts w:cs="Arial"/>
          <w:lang w:val="en-GB"/>
        </w:rPr>
        <w:t xml:space="preserve">undertakes </w:t>
      </w:r>
      <w:r w:rsidRPr="00EF4CDB">
        <w:rPr>
          <w:rFonts w:cs="Arial"/>
          <w:lang w:val="en-GB"/>
        </w:rPr>
        <w:t xml:space="preserve">that, except to the extent required by Law or the binding requirement of a recognised stock exchange, </w:t>
      </w:r>
      <w:r w:rsidR="000507C6" w:rsidRPr="00EF4CDB">
        <w:rPr>
          <w:rFonts w:cs="Arial"/>
          <w:lang w:val="en-GB"/>
        </w:rPr>
        <w:t xml:space="preserve">it will </w:t>
      </w:r>
      <w:r w:rsidRPr="00EF4CDB">
        <w:rPr>
          <w:rFonts w:cs="Arial"/>
          <w:lang w:val="en-GB"/>
        </w:rPr>
        <w:t xml:space="preserve">not, and </w:t>
      </w:r>
      <w:r w:rsidR="000507C6" w:rsidRPr="00EF4CDB">
        <w:rPr>
          <w:rFonts w:cs="Arial"/>
          <w:lang w:val="en-GB"/>
        </w:rPr>
        <w:t xml:space="preserve">undertakes to </w:t>
      </w:r>
      <w:r w:rsidRPr="00EF4CDB">
        <w:rPr>
          <w:rFonts w:cs="Arial"/>
          <w:lang w:val="en-GB"/>
        </w:rPr>
        <w:t xml:space="preserve">ensure that </w:t>
      </w:r>
      <w:r w:rsidR="000507C6" w:rsidRPr="00EF4CDB">
        <w:rPr>
          <w:lang w:val="en-GB"/>
        </w:rPr>
        <w:t xml:space="preserve">its </w:t>
      </w:r>
      <w:r w:rsidR="000507C6" w:rsidRPr="00EF4CDB">
        <w:t>Associates</w:t>
      </w:r>
      <w:r w:rsidR="000507C6" w:rsidRPr="00EF4CDB">
        <w:rPr>
          <w:rFonts w:cs="Arial"/>
          <w:lang w:val="en-GB"/>
        </w:rPr>
        <w:t xml:space="preserve"> </w:t>
      </w:r>
      <w:r w:rsidRPr="00EF4CDB">
        <w:rPr>
          <w:rFonts w:cs="Arial"/>
          <w:lang w:val="en-GB"/>
        </w:rPr>
        <w:t>do not, make any public or media announcement or participate in or be party to any media reports in respect of the</w:t>
      </w:r>
      <w:r w:rsidR="001271B8" w:rsidRPr="00EF4CDB">
        <w:rPr>
          <w:rFonts w:cs="Arial"/>
          <w:lang w:val="en-GB"/>
        </w:rPr>
        <w:t xml:space="preserve"> Tender Guidelines,</w:t>
      </w:r>
      <w:r w:rsidRPr="00EF4CDB">
        <w:rPr>
          <w:rFonts w:cs="Arial"/>
          <w:lang w:val="en-GB"/>
        </w:rPr>
        <w:t xml:space="preserve"> Tender</w:t>
      </w:r>
      <w:r w:rsidR="007E75D2" w:rsidRPr="00EF4CDB">
        <w:rPr>
          <w:rFonts w:cs="Arial"/>
          <w:lang w:val="en-GB"/>
        </w:rPr>
        <w:t> </w:t>
      </w:r>
      <w:r w:rsidR="00C95D9C">
        <w:rPr>
          <w:rFonts w:cs="Arial"/>
          <w:lang w:val="en-GB"/>
        </w:rPr>
        <w:t>3</w:t>
      </w:r>
      <w:r w:rsidRPr="00EF4CDB">
        <w:rPr>
          <w:rFonts w:cs="Arial"/>
          <w:lang w:val="en-GB"/>
        </w:rPr>
        <w:t xml:space="preserve"> Process</w:t>
      </w:r>
      <w:r w:rsidR="001271B8" w:rsidRPr="00EF4CDB">
        <w:rPr>
          <w:rFonts w:cs="Arial"/>
          <w:lang w:val="en-GB"/>
        </w:rPr>
        <w:t xml:space="preserve"> or </w:t>
      </w:r>
      <w:r w:rsidR="500E045B" w:rsidRPr="00EF4CDB">
        <w:rPr>
          <w:rFonts w:cs="Arial"/>
          <w:lang w:val="en-GB"/>
        </w:rPr>
        <w:t>the</w:t>
      </w:r>
      <w:r w:rsidR="001271B8" w:rsidRPr="00EF4CDB">
        <w:rPr>
          <w:rFonts w:cs="Arial"/>
          <w:lang w:val="en-GB"/>
        </w:rPr>
        <w:t xml:space="preserve"> </w:t>
      </w:r>
      <w:r w:rsidR="00AA6DBA" w:rsidRPr="00EF4CDB">
        <w:rPr>
          <w:rFonts w:cs="Arial"/>
          <w:lang w:val="en-GB"/>
        </w:rPr>
        <w:t xml:space="preserve">progress </w:t>
      </w:r>
      <w:r w:rsidR="009D28FF" w:rsidRPr="00EF4CDB">
        <w:rPr>
          <w:rFonts w:cs="Arial"/>
          <w:lang w:val="en-GB"/>
        </w:rPr>
        <w:t xml:space="preserve">or </w:t>
      </w:r>
      <w:r w:rsidR="001271B8" w:rsidRPr="00EF4CDB">
        <w:rPr>
          <w:rFonts w:cs="Arial"/>
          <w:lang w:val="en-GB"/>
        </w:rPr>
        <w:t>outcome</w:t>
      </w:r>
      <w:r w:rsidR="427C7D28" w:rsidRPr="00EF4CDB">
        <w:rPr>
          <w:rFonts w:cs="Arial"/>
          <w:lang w:val="en-GB"/>
        </w:rPr>
        <w:t xml:space="preserve"> </w:t>
      </w:r>
      <w:r w:rsidR="2D68B2B4" w:rsidRPr="00EF4CDB">
        <w:rPr>
          <w:rFonts w:cs="Arial"/>
          <w:lang w:val="en-GB"/>
        </w:rPr>
        <w:t xml:space="preserve">of </w:t>
      </w:r>
      <w:r w:rsidR="75326FFA" w:rsidRPr="00EF4CDB">
        <w:rPr>
          <w:rFonts w:cs="Arial"/>
          <w:lang w:val="en-GB"/>
        </w:rPr>
        <w:t>its</w:t>
      </w:r>
      <w:r w:rsidRPr="00EF4CDB">
        <w:rPr>
          <w:rFonts w:cs="Arial"/>
          <w:lang w:val="en-GB"/>
        </w:rPr>
        <w:t xml:space="preserve"> </w:t>
      </w:r>
      <w:r w:rsidR="0026430E" w:rsidRPr="00EF4CDB">
        <w:rPr>
          <w:rFonts w:cs="Arial"/>
          <w:lang w:val="en-GB"/>
        </w:rPr>
        <w:t xml:space="preserve">or any other </w:t>
      </w:r>
      <w:r w:rsidRPr="00EF4CDB">
        <w:rPr>
          <w:rFonts w:cs="Arial"/>
          <w:lang w:val="en-GB"/>
        </w:rPr>
        <w:t xml:space="preserve">Bid, without the </w:t>
      </w:r>
      <w:r w:rsidR="004913E4" w:rsidRPr="00EF4CDB">
        <w:rPr>
          <w:rFonts w:cs="Arial"/>
          <w:lang w:val="en-GB"/>
        </w:rPr>
        <w:t xml:space="preserve">prior </w:t>
      </w:r>
      <w:r w:rsidR="002517E1" w:rsidRPr="00EF4CDB">
        <w:rPr>
          <w:rFonts w:cs="Arial"/>
          <w:lang w:val="en-GB"/>
        </w:rPr>
        <w:t xml:space="preserve">written consent of the </w:t>
      </w:r>
      <w:r w:rsidRPr="00EF4CDB">
        <w:rPr>
          <w:rFonts w:cs="Arial"/>
          <w:lang w:val="en-GB"/>
        </w:rPr>
        <w:t xml:space="preserve">Australian Government </w:t>
      </w:r>
      <w:r w:rsidR="000507C6" w:rsidRPr="00EF4CDB">
        <w:rPr>
          <w:rFonts w:cs="Arial"/>
          <w:lang w:val="en-GB"/>
        </w:rPr>
        <w:t xml:space="preserve">or </w:t>
      </w:r>
      <w:r w:rsidRPr="00EF4CDB">
        <w:rPr>
          <w:rFonts w:cs="Arial"/>
          <w:lang w:val="en-GB"/>
        </w:rPr>
        <w:t>AEMO</w:t>
      </w:r>
      <w:r w:rsidR="00017CB9" w:rsidRPr="00EF4CDB">
        <w:rPr>
          <w:rFonts w:cs="Arial"/>
          <w:lang w:val="en-GB"/>
        </w:rPr>
        <w:t>,</w:t>
      </w:r>
      <w:r w:rsidR="00524535" w:rsidRPr="00EF4CDB">
        <w:rPr>
          <w:rFonts w:cs="Arial"/>
          <w:lang w:val="en-GB"/>
        </w:rPr>
        <w:t xml:space="preserve"> which</w:t>
      </w:r>
      <w:r w:rsidR="00553C9F" w:rsidRPr="00EF4CDB">
        <w:rPr>
          <w:rFonts w:cs="Arial"/>
          <w:lang w:val="en-GB"/>
        </w:rPr>
        <w:t xml:space="preserve"> </w:t>
      </w:r>
      <w:r w:rsidRPr="00EF4CDB">
        <w:rPr>
          <w:rFonts w:cs="Arial"/>
          <w:lang w:val="en-GB"/>
        </w:rPr>
        <w:t>consent</w:t>
      </w:r>
      <w:r w:rsidR="00553C9F" w:rsidRPr="00EF4CDB">
        <w:rPr>
          <w:rFonts w:cs="Arial"/>
          <w:lang w:val="en-GB"/>
        </w:rPr>
        <w:t xml:space="preserve"> may be provided in the absolute discretion of the Australian Government</w:t>
      </w:r>
      <w:r w:rsidR="00304B60">
        <w:rPr>
          <w:rFonts w:cs="Arial"/>
          <w:lang w:val="en-GB"/>
        </w:rPr>
        <w:t xml:space="preserve"> or AEMO</w:t>
      </w:r>
      <w:r w:rsidRPr="00EF4CDB">
        <w:rPr>
          <w:rFonts w:cs="Arial"/>
        </w:rPr>
        <w:t>.</w:t>
      </w:r>
      <w:r w:rsidRPr="00EF4CDB">
        <w:rPr>
          <w:lang w:val="en-GB"/>
        </w:rPr>
        <w:t xml:space="preserve"> </w:t>
      </w:r>
    </w:p>
    <w:p w14:paraId="16023423" w14:textId="0396191B" w:rsidR="00291961" w:rsidRPr="00EF4CDB" w:rsidRDefault="00291961" w:rsidP="009A31AD">
      <w:pPr>
        <w:pStyle w:val="MELegal1"/>
        <w:keepNext/>
        <w:numPr>
          <w:ilvl w:val="0"/>
          <w:numId w:val="0"/>
        </w:numPr>
        <w:spacing w:before="240" w:after="0"/>
        <w:ind w:left="680" w:hanging="680"/>
        <w:rPr>
          <w:b/>
          <w:bCs/>
          <w:lang w:val="en-US"/>
        </w:rPr>
      </w:pPr>
      <w:r w:rsidRPr="00EF4CDB">
        <w:rPr>
          <w:b/>
          <w:bCs/>
          <w:lang w:val="en-US"/>
        </w:rPr>
        <w:t>Bids commercial-in-confidence</w:t>
      </w:r>
    </w:p>
    <w:p w14:paraId="04EC5C50" w14:textId="77777777" w:rsidR="00291961" w:rsidRPr="00EF4CDB" w:rsidRDefault="00291961" w:rsidP="00291961">
      <w:pPr>
        <w:pStyle w:val="MELegal1"/>
        <w:spacing w:before="240" w:after="0"/>
        <w:rPr>
          <w:lang w:val="en-US"/>
        </w:rPr>
      </w:pPr>
      <w:bookmarkStart w:id="15" w:name="_Ref167106035"/>
      <w:r w:rsidRPr="00EF4CDB">
        <w:rPr>
          <w:lang w:val="en-US"/>
        </w:rPr>
        <w:t>The Proponent agrees,</w:t>
      </w:r>
      <w:r w:rsidRPr="00EF4CDB">
        <w:rPr>
          <w:lang w:val="en-GB"/>
        </w:rPr>
        <w:t xml:space="preserve"> and undertakes to ensure that its </w:t>
      </w:r>
      <w:r w:rsidRPr="00EF4CDB">
        <w:t>Associates</w:t>
      </w:r>
      <w:r w:rsidRPr="00EF4CDB">
        <w:rPr>
          <w:lang w:val="en-GB"/>
        </w:rPr>
        <w:t xml:space="preserve"> agree, that (unless otherwise indicated in the Tender Guidelines)</w:t>
      </w:r>
      <w:r w:rsidRPr="00BC4925">
        <w:rPr>
          <w:lang w:val="en-GB"/>
        </w:rPr>
        <w:t xml:space="preserve"> the </w:t>
      </w:r>
      <w:r w:rsidRPr="00EF4CDB">
        <w:rPr>
          <w:lang w:val="en-GB"/>
        </w:rPr>
        <w:t>Australian Government and AEMO will retain all Bids and may, at any time:</w:t>
      </w:r>
      <w:bookmarkEnd w:id="15"/>
      <w:r w:rsidRPr="00EF4CDB">
        <w:rPr>
          <w:lang w:val="en-GB"/>
        </w:rPr>
        <w:t xml:space="preserve"> </w:t>
      </w:r>
    </w:p>
    <w:p w14:paraId="4235D600" w14:textId="6ED83B69" w:rsidR="00291961" w:rsidRPr="00EF4CDB" w:rsidRDefault="00291961" w:rsidP="00291961">
      <w:pPr>
        <w:pStyle w:val="MELegal3"/>
        <w:spacing w:before="240"/>
        <w:rPr>
          <w:lang w:val="en-US"/>
        </w:rPr>
      </w:pPr>
      <w:r w:rsidRPr="00EF4CDB">
        <w:rPr>
          <w:lang w:val="en-GB"/>
        </w:rPr>
        <w:t xml:space="preserve">copy and distribute Bids for the purposes of </w:t>
      </w:r>
      <w:r w:rsidR="00E55431">
        <w:rPr>
          <w:lang w:val="en-GB"/>
        </w:rPr>
        <w:t xml:space="preserve">designing, </w:t>
      </w:r>
      <w:proofErr w:type="gramStart"/>
      <w:r w:rsidR="00E55431">
        <w:rPr>
          <w:lang w:val="en-GB"/>
        </w:rPr>
        <w:t>facilitating</w:t>
      </w:r>
      <w:proofErr w:type="gramEnd"/>
      <w:r w:rsidR="00E55431">
        <w:rPr>
          <w:lang w:val="en-GB"/>
        </w:rPr>
        <w:t xml:space="preserve"> and </w:t>
      </w:r>
      <w:r w:rsidRPr="00EF4CDB">
        <w:rPr>
          <w:lang w:val="en-GB"/>
        </w:rPr>
        <w:t xml:space="preserve">conducting the Tender </w:t>
      </w:r>
      <w:r w:rsidR="00234213">
        <w:rPr>
          <w:lang w:val="en-GB"/>
        </w:rPr>
        <w:t>3</w:t>
      </w:r>
      <w:r w:rsidRPr="00EF4CDB">
        <w:rPr>
          <w:lang w:val="en-GB"/>
        </w:rPr>
        <w:t xml:space="preserve"> Process, including the evaluation and negotiation of Bids, and to support its and their due diligence and strategic risk-assessment;</w:t>
      </w:r>
      <w:r w:rsidR="0034715C" w:rsidRPr="00EF4CDB">
        <w:rPr>
          <w:lang w:val="en-GB"/>
        </w:rPr>
        <w:t xml:space="preserve"> or</w:t>
      </w:r>
    </w:p>
    <w:p w14:paraId="5FDE16A1" w14:textId="0DA38524" w:rsidR="00291961" w:rsidRPr="00EF4CDB" w:rsidRDefault="00291961" w:rsidP="00291961">
      <w:pPr>
        <w:pStyle w:val="MELegal3"/>
        <w:spacing w:before="240"/>
        <w:rPr>
          <w:lang w:val="en-US"/>
        </w:rPr>
      </w:pPr>
      <w:r w:rsidRPr="00EF4CDB">
        <w:rPr>
          <w:lang w:val="en-US"/>
        </w:rPr>
        <w:t>disclose</w:t>
      </w:r>
      <w:r w:rsidR="00BB76A8" w:rsidRPr="00EF4CDB">
        <w:rPr>
          <w:lang w:val="en-US"/>
        </w:rPr>
        <w:t xml:space="preserve"> Bids</w:t>
      </w:r>
      <w:r w:rsidR="00C55CA8">
        <w:rPr>
          <w:lang w:val="en-US"/>
        </w:rPr>
        <w:t xml:space="preserve"> or information contained in them</w:t>
      </w:r>
      <w:r w:rsidRPr="00EF4CDB">
        <w:rPr>
          <w:lang w:val="en-US"/>
        </w:rPr>
        <w:t>:</w:t>
      </w:r>
    </w:p>
    <w:p w14:paraId="4777A9ED" w14:textId="538EE3C9" w:rsidR="00291961" w:rsidRPr="00EF4CDB" w:rsidRDefault="00291961" w:rsidP="00291961">
      <w:pPr>
        <w:pStyle w:val="MELegal4"/>
        <w:rPr>
          <w:lang w:val="en-US"/>
        </w:rPr>
      </w:pPr>
      <w:r w:rsidRPr="00EF4CDB">
        <w:rPr>
          <w:lang w:val="en-US"/>
        </w:rPr>
        <w:t xml:space="preserve">as required or permitted by Law, or </w:t>
      </w:r>
      <w:proofErr w:type="gramStart"/>
      <w:r w:rsidRPr="00EF4CDB">
        <w:rPr>
          <w:lang w:val="en-US"/>
        </w:rPr>
        <w:t>in the course of</w:t>
      </w:r>
      <w:proofErr w:type="gramEnd"/>
      <w:r w:rsidRPr="00EF4CDB">
        <w:rPr>
          <w:lang w:val="en-US"/>
        </w:rPr>
        <w:t xml:space="preserve"> legal proceedings;</w:t>
      </w:r>
      <w:r w:rsidRPr="00EF4CDB" w:rsidDel="006A604C">
        <w:rPr>
          <w:lang w:val="en-US"/>
        </w:rPr>
        <w:t xml:space="preserve"> </w:t>
      </w:r>
    </w:p>
    <w:p w14:paraId="54BEB1DA" w14:textId="156354CD" w:rsidR="00291961" w:rsidRPr="00EF4CDB" w:rsidRDefault="00BB76A8" w:rsidP="00291961">
      <w:pPr>
        <w:pStyle w:val="MELegal4"/>
        <w:rPr>
          <w:lang w:val="en-US"/>
        </w:rPr>
      </w:pPr>
      <w:r w:rsidRPr="00EF4CDB">
        <w:rPr>
          <w:lang w:val="en-US"/>
        </w:rPr>
        <w:t xml:space="preserve">to the extent that </w:t>
      </w:r>
      <w:r w:rsidR="00291961" w:rsidRPr="00EF4CDB">
        <w:rPr>
          <w:lang w:val="en-US"/>
        </w:rPr>
        <w:t xml:space="preserve">information </w:t>
      </w:r>
      <w:r w:rsidRPr="00EF4CDB">
        <w:rPr>
          <w:lang w:val="en-US"/>
        </w:rPr>
        <w:t>contained in the Bid</w:t>
      </w:r>
      <w:r w:rsidR="00291961" w:rsidRPr="00EF4CDB">
        <w:rPr>
          <w:lang w:val="en-US"/>
        </w:rPr>
        <w:t xml:space="preserve"> is publicly available, or becomes publicly available other than through a breach of any obligation of confidentiality owed by the Australian Government or AEMO to the Proponent</w:t>
      </w:r>
      <w:r w:rsidR="00D92190">
        <w:rPr>
          <w:lang w:val="en-US"/>
        </w:rPr>
        <w:t xml:space="preserve"> under the Tender Guidelines</w:t>
      </w:r>
      <w:r w:rsidR="00291961" w:rsidRPr="00EF4CDB">
        <w:rPr>
          <w:lang w:val="en-US"/>
        </w:rPr>
        <w:t>;</w:t>
      </w:r>
    </w:p>
    <w:p w14:paraId="32B9E059" w14:textId="61F04157" w:rsidR="00291961" w:rsidRPr="00EF4CDB" w:rsidRDefault="00BB76A8" w:rsidP="00291961">
      <w:pPr>
        <w:pStyle w:val="MELegal4"/>
        <w:rPr>
          <w:lang w:val="en-US"/>
        </w:rPr>
      </w:pPr>
      <w:r w:rsidRPr="00EF4CDB">
        <w:rPr>
          <w:lang w:val="en-US"/>
        </w:rPr>
        <w:t xml:space="preserve">to the extent that information contained in the Bid is </w:t>
      </w:r>
      <w:r w:rsidR="00291961" w:rsidRPr="00EF4CDB">
        <w:rPr>
          <w:lang w:val="en-US"/>
        </w:rPr>
        <w:t xml:space="preserve">deidentified </w:t>
      </w:r>
      <w:r w:rsidRPr="00EF4CDB">
        <w:rPr>
          <w:lang w:val="en-US"/>
        </w:rPr>
        <w:t>and</w:t>
      </w:r>
      <w:r w:rsidR="00291961" w:rsidRPr="00EF4CDB">
        <w:rPr>
          <w:lang w:val="en-US"/>
        </w:rPr>
        <w:t xml:space="preserve"> disclosed in the public interest for the purposes of informing the market of tender outcomes including: </w:t>
      </w:r>
    </w:p>
    <w:p w14:paraId="1FE07C3E" w14:textId="77777777" w:rsidR="00291961" w:rsidRPr="00EF4CDB" w:rsidRDefault="00291961" w:rsidP="00291961">
      <w:pPr>
        <w:pStyle w:val="MELegal5"/>
        <w:rPr>
          <w:lang w:val="en-US"/>
        </w:rPr>
      </w:pPr>
      <w:r w:rsidRPr="00EF4CDB">
        <w:rPr>
          <w:lang w:val="en-US"/>
        </w:rPr>
        <w:t>the number of Bids received and the average number of Bids per Proponent;</w:t>
      </w:r>
    </w:p>
    <w:p w14:paraId="020B1C10" w14:textId="0B68BBEA" w:rsidR="00291961" w:rsidRPr="00EF4CDB" w:rsidRDefault="00291961" w:rsidP="00291961">
      <w:pPr>
        <w:pStyle w:val="MELegal5"/>
        <w:rPr>
          <w:lang w:val="en-US"/>
        </w:rPr>
      </w:pPr>
      <w:r w:rsidRPr="00EF4CDB">
        <w:rPr>
          <w:lang w:val="en-US"/>
        </w:rPr>
        <w:t xml:space="preserve">the distribution of </w:t>
      </w:r>
      <w:r w:rsidR="00C55CA8">
        <w:rPr>
          <w:lang w:val="en-US"/>
        </w:rPr>
        <w:t xml:space="preserve">the </w:t>
      </w:r>
      <w:r w:rsidRPr="00EF4CDB">
        <w:rPr>
          <w:lang w:val="en-US"/>
        </w:rPr>
        <w:t xml:space="preserve">Bids received across each </w:t>
      </w:r>
      <w:r w:rsidR="00C55CA8">
        <w:rPr>
          <w:lang w:val="en-US"/>
        </w:rPr>
        <w:t>of the M</w:t>
      </w:r>
      <w:r w:rsidRPr="00EF4CDB">
        <w:rPr>
          <w:lang w:val="en-US"/>
        </w:rPr>
        <w:t xml:space="preserve">erit </w:t>
      </w:r>
      <w:r w:rsidR="00C55CA8">
        <w:rPr>
          <w:lang w:val="en-US"/>
        </w:rPr>
        <w:t>C</w:t>
      </w:r>
      <w:r w:rsidRPr="00EF4CDB">
        <w:rPr>
          <w:lang w:val="en-US"/>
        </w:rPr>
        <w:t xml:space="preserve">riteria; </w:t>
      </w:r>
    </w:p>
    <w:p w14:paraId="7F403480" w14:textId="77777777" w:rsidR="00291961" w:rsidRPr="00EF4CDB" w:rsidRDefault="00291961" w:rsidP="00291961">
      <w:pPr>
        <w:pStyle w:val="MELegal5"/>
        <w:rPr>
          <w:lang w:val="en-US"/>
        </w:rPr>
      </w:pPr>
      <w:r w:rsidRPr="00EF4CDB">
        <w:rPr>
          <w:lang w:val="en-US"/>
        </w:rPr>
        <w:t xml:space="preserve">the levels of scoring or price from Bids, including as they may delineate successful and unsuccessful Bids; or </w:t>
      </w:r>
    </w:p>
    <w:p w14:paraId="5D2B1686" w14:textId="69975069" w:rsidR="00291961" w:rsidRPr="00EF4CDB" w:rsidRDefault="00291961" w:rsidP="00291961">
      <w:pPr>
        <w:pStyle w:val="MELegal5"/>
        <w:rPr>
          <w:lang w:val="en-US"/>
        </w:rPr>
      </w:pPr>
      <w:r w:rsidRPr="00EF4CDB">
        <w:rPr>
          <w:lang w:val="en-US"/>
        </w:rPr>
        <w:t>graphical or numerical information on any aspect of a Bid or the Bid evaluation;</w:t>
      </w:r>
      <w:r w:rsidRPr="00EF4CDB" w:rsidDel="006A604C">
        <w:rPr>
          <w:lang w:val="en-US"/>
        </w:rPr>
        <w:t xml:space="preserve"> </w:t>
      </w:r>
    </w:p>
    <w:p w14:paraId="590C058B" w14:textId="5EB61710" w:rsidR="00291961" w:rsidRPr="00EF4CDB" w:rsidRDefault="00291961" w:rsidP="00291961">
      <w:pPr>
        <w:pStyle w:val="MELegal4"/>
        <w:rPr>
          <w:lang w:val="en-US"/>
        </w:rPr>
      </w:pPr>
      <w:r w:rsidRPr="00EF4CDB">
        <w:rPr>
          <w:lang w:val="en-US"/>
        </w:rPr>
        <w:lastRenderedPageBreak/>
        <w:t>requested by any Authority having jurisdiction over the Australian Government, AEMO or its or their activities;</w:t>
      </w:r>
    </w:p>
    <w:p w14:paraId="3D3D90CB" w14:textId="370C7B64" w:rsidR="00291961" w:rsidRPr="00EF4CDB" w:rsidRDefault="00291961" w:rsidP="00291961">
      <w:pPr>
        <w:pStyle w:val="MELegal4"/>
        <w:rPr>
          <w:lang w:val="en-US"/>
        </w:rPr>
      </w:pPr>
      <w:r w:rsidRPr="00EF4CDB">
        <w:rPr>
          <w:lang w:val="en-US"/>
        </w:rPr>
        <w:t xml:space="preserve">requested by any relevant Commonwealth, State or Territory Ministers or their advisers, any relevant parliament, parliamentary committee, </w:t>
      </w:r>
      <w:proofErr w:type="gramStart"/>
      <w:r w:rsidRPr="00EF4CDB">
        <w:rPr>
          <w:lang w:val="en-US"/>
        </w:rPr>
        <w:t>ombudsman</w:t>
      </w:r>
      <w:proofErr w:type="gramEnd"/>
      <w:r w:rsidRPr="00EF4CDB">
        <w:rPr>
          <w:lang w:val="en-US"/>
        </w:rPr>
        <w:t xml:space="preserve"> or anti-corruption commission (or similar body in any jurisdiction);</w:t>
      </w:r>
    </w:p>
    <w:p w14:paraId="345E925C" w14:textId="7193A21B" w:rsidR="00C251D6" w:rsidRDefault="00BC4925" w:rsidP="00191114">
      <w:pPr>
        <w:pStyle w:val="MELegal4"/>
        <w:rPr>
          <w:lang w:val="en-US"/>
        </w:rPr>
      </w:pPr>
      <w:r>
        <w:rPr>
          <w:lang w:val="en-US"/>
        </w:rPr>
        <w:t>as required by</w:t>
      </w:r>
      <w:r w:rsidRPr="00EF4CDB">
        <w:rPr>
          <w:lang w:val="en-US"/>
        </w:rPr>
        <w:t xml:space="preserve"> </w:t>
      </w:r>
      <w:r w:rsidR="00191114" w:rsidRPr="00EF4CDB">
        <w:rPr>
          <w:lang w:val="en-US"/>
        </w:rPr>
        <w:t xml:space="preserve">AEMO or the Australian Government </w:t>
      </w:r>
      <w:bookmarkStart w:id="16" w:name="_Hlk181624557"/>
      <w:r>
        <w:rPr>
          <w:lang w:val="en-US"/>
        </w:rPr>
        <w:t xml:space="preserve">when, </w:t>
      </w:r>
      <w:proofErr w:type="gramStart"/>
      <w:r w:rsidRPr="00EF4CDB">
        <w:rPr>
          <w:lang w:val="en-US"/>
        </w:rPr>
        <w:t>in order to</w:t>
      </w:r>
      <w:proofErr w:type="gramEnd"/>
      <w:r w:rsidRPr="00EF4CDB">
        <w:rPr>
          <w:lang w:val="en-US"/>
        </w:rPr>
        <w:t xml:space="preserve"> conduct due diligence,</w:t>
      </w:r>
      <w:r>
        <w:rPr>
          <w:lang w:val="en-US"/>
        </w:rPr>
        <w:t xml:space="preserve"> they</w:t>
      </w:r>
      <w:r w:rsidRPr="00EF4CDB">
        <w:rPr>
          <w:lang w:val="en-US"/>
        </w:rPr>
        <w:t xml:space="preserve"> </w:t>
      </w:r>
      <w:bookmarkEnd w:id="16"/>
      <w:r w:rsidR="00191114" w:rsidRPr="00EF4CDB">
        <w:rPr>
          <w:lang w:val="en-US"/>
        </w:rPr>
        <w:t>contact a relevant Australian Government, State or Territory Government</w:t>
      </w:r>
      <w:r w:rsidR="0095622C">
        <w:rPr>
          <w:lang w:val="en-US"/>
        </w:rPr>
        <w:t>,</w:t>
      </w:r>
      <w:r w:rsidR="00191114" w:rsidRPr="00EF4CDB">
        <w:rPr>
          <w:lang w:val="en-US"/>
        </w:rPr>
        <w:t xml:space="preserve"> or other relevant parties</w:t>
      </w:r>
      <w:r>
        <w:rPr>
          <w:lang w:val="en-US"/>
        </w:rPr>
        <w:t>,</w:t>
      </w:r>
      <w:r w:rsidR="00191114" w:rsidRPr="00EF4CDB">
        <w:rPr>
          <w:lang w:val="en-US"/>
        </w:rPr>
        <w:t xml:space="preserve"> about the Bid, Project or Proponent;</w:t>
      </w:r>
    </w:p>
    <w:p w14:paraId="17E70CFE" w14:textId="222EB87E" w:rsidR="00191114" w:rsidRPr="00C251D6" w:rsidRDefault="00C251D6" w:rsidP="00C251D6">
      <w:pPr>
        <w:pStyle w:val="MELegal4"/>
        <w:rPr>
          <w:lang w:val="en-US"/>
        </w:rPr>
      </w:pPr>
      <w:r w:rsidRPr="00DE584E">
        <w:rPr>
          <w:lang w:val="en-US"/>
        </w:rPr>
        <w:t>requested by the Consumer Trustee or EnergyCo</w:t>
      </w:r>
      <w:r w:rsidR="00777BD1">
        <w:rPr>
          <w:lang w:val="en-US"/>
        </w:rPr>
        <w:t>,</w:t>
      </w:r>
      <w:r w:rsidRPr="00DE584E">
        <w:rPr>
          <w:lang w:val="en-US"/>
        </w:rPr>
        <w:t xml:space="preserve"> whe</w:t>
      </w:r>
      <w:r w:rsidR="00777BD1">
        <w:rPr>
          <w:lang w:val="en-US"/>
        </w:rPr>
        <w:t>n</w:t>
      </w:r>
      <w:r w:rsidRPr="00DE584E">
        <w:rPr>
          <w:lang w:val="en-US"/>
        </w:rPr>
        <w:t xml:space="preserve"> the Proponent of the relevant Bid has also submitted a bid </w:t>
      </w:r>
      <w:bookmarkStart w:id="17" w:name="_Hlk181624627"/>
      <w:r w:rsidR="00777BD1">
        <w:rPr>
          <w:lang w:val="en-US"/>
        </w:rPr>
        <w:t xml:space="preserve">in respect of the Project </w:t>
      </w:r>
      <w:bookmarkEnd w:id="17"/>
      <w:r w:rsidRPr="00DE584E">
        <w:rPr>
          <w:lang w:val="en-US"/>
        </w:rPr>
        <w:t xml:space="preserve">in the NSW </w:t>
      </w:r>
      <w:r w:rsidR="004B53CF">
        <w:rPr>
          <w:lang w:val="en-US"/>
        </w:rPr>
        <w:t xml:space="preserve">Round </w:t>
      </w:r>
      <w:r w:rsidRPr="00DE584E">
        <w:rPr>
          <w:lang w:val="en-US"/>
        </w:rPr>
        <w:t xml:space="preserve">Tender 5 process, the </w:t>
      </w:r>
      <w:r>
        <w:rPr>
          <w:lang w:val="en-US"/>
        </w:rPr>
        <w:t>C</w:t>
      </w:r>
      <w:r w:rsidRPr="00DE584E">
        <w:rPr>
          <w:lang w:val="en-US"/>
        </w:rPr>
        <w:t>WO</w:t>
      </w:r>
      <w:r w:rsidR="00252204">
        <w:rPr>
          <w:lang w:val="en-US"/>
        </w:rPr>
        <w:t xml:space="preserve"> REZ</w:t>
      </w:r>
      <w:r w:rsidRPr="00DE584E">
        <w:rPr>
          <w:lang w:val="en-US"/>
        </w:rPr>
        <w:t xml:space="preserve"> access rights application process or any future access right processes, as relevant, for the Project to which that Bid relates;</w:t>
      </w:r>
      <w:r w:rsidR="00191114" w:rsidRPr="00C251D6">
        <w:rPr>
          <w:lang w:val="en-US"/>
        </w:rPr>
        <w:t xml:space="preserve"> </w:t>
      </w:r>
    </w:p>
    <w:p w14:paraId="7DE899C7" w14:textId="347CDA30" w:rsidR="00291961" w:rsidRPr="00EF4CDB" w:rsidRDefault="00291961" w:rsidP="00291961">
      <w:pPr>
        <w:pStyle w:val="MELegal4"/>
        <w:rPr>
          <w:lang w:val="en-US"/>
        </w:rPr>
      </w:pPr>
      <w:r w:rsidRPr="00EF4CDB">
        <w:rPr>
          <w:lang w:val="en-US"/>
        </w:rPr>
        <w:t>consistent with the ordinary transparency or reporting processes of the Commonwealth; or</w:t>
      </w:r>
    </w:p>
    <w:p w14:paraId="5F6065EC" w14:textId="55477D27" w:rsidR="00291961" w:rsidRPr="00EF4CDB" w:rsidRDefault="00291961" w:rsidP="00291961">
      <w:pPr>
        <w:pStyle w:val="MELegal4"/>
        <w:rPr>
          <w:lang w:val="en-US"/>
        </w:rPr>
      </w:pPr>
      <w:r w:rsidRPr="00EF4CDB">
        <w:rPr>
          <w:lang w:val="en-US"/>
        </w:rPr>
        <w:t>to the Australian Government’s Associates</w:t>
      </w:r>
      <w:r w:rsidR="00373064" w:rsidRPr="00EF4CDB">
        <w:rPr>
          <w:lang w:val="en-US"/>
        </w:rPr>
        <w:t>,</w:t>
      </w:r>
      <w:r w:rsidRPr="00EF4CDB">
        <w:rPr>
          <w:lang w:val="en-US"/>
        </w:rPr>
        <w:t xml:space="preserve"> including Government agencies and entities, </w:t>
      </w:r>
      <w:proofErr w:type="gramStart"/>
      <w:r w:rsidRPr="00EF4CDB">
        <w:rPr>
          <w:lang w:val="en-US"/>
        </w:rPr>
        <w:t>insurers</w:t>
      </w:r>
      <w:proofErr w:type="gramEnd"/>
      <w:r w:rsidRPr="00EF4CDB">
        <w:rPr>
          <w:lang w:val="en-US"/>
        </w:rPr>
        <w:t xml:space="preserve"> or subject matter experts, for any purpose described in </w:t>
      </w:r>
      <w:r w:rsidR="00BB76A8" w:rsidRPr="00EF4CDB">
        <w:rPr>
          <w:lang w:val="en-US"/>
        </w:rPr>
        <w:t xml:space="preserve">clause </w:t>
      </w:r>
      <w:r w:rsidR="00BB76A8" w:rsidRPr="00EF4CDB">
        <w:rPr>
          <w:lang w:val="en-US"/>
        </w:rPr>
        <w:fldChar w:fldCharType="begin"/>
      </w:r>
      <w:r w:rsidR="00BB76A8" w:rsidRPr="00EF4CDB">
        <w:rPr>
          <w:lang w:val="en-US"/>
        </w:rPr>
        <w:instrText xml:space="preserve"> REF _Ref167105968 \r \h </w:instrText>
      </w:r>
      <w:r w:rsidR="00E65694" w:rsidRPr="00EF4CDB">
        <w:rPr>
          <w:lang w:val="en-US"/>
        </w:rPr>
        <w:instrText xml:space="preserve"> \* MERGEFORMAT </w:instrText>
      </w:r>
      <w:r w:rsidR="00BB76A8" w:rsidRPr="00EF4CDB">
        <w:rPr>
          <w:lang w:val="en-US"/>
        </w:rPr>
      </w:r>
      <w:r w:rsidR="00BB76A8" w:rsidRPr="00EF4CDB">
        <w:rPr>
          <w:lang w:val="en-US"/>
        </w:rPr>
        <w:fldChar w:fldCharType="separate"/>
      </w:r>
      <w:r w:rsidR="004C338D">
        <w:rPr>
          <w:lang w:val="en-US"/>
        </w:rPr>
        <w:t>23</w:t>
      </w:r>
      <w:r w:rsidR="00BB76A8" w:rsidRPr="00EF4CDB">
        <w:rPr>
          <w:lang w:val="en-US"/>
        </w:rPr>
        <w:fldChar w:fldCharType="end"/>
      </w:r>
      <w:r w:rsidRPr="00EF4CDB">
        <w:rPr>
          <w:lang w:val="en-US"/>
        </w:rPr>
        <w:t>.</w:t>
      </w:r>
    </w:p>
    <w:p w14:paraId="24F32DC5" w14:textId="705D5251" w:rsidR="00760B16" w:rsidRPr="00EF4CDB" w:rsidRDefault="00777BD1" w:rsidP="009A31AD">
      <w:pPr>
        <w:pStyle w:val="MELegal1"/>
        <w:keepNext/>
        <w:numPr>
          <w:ilvl w:val="0"/>
          <w:numId w:val="0"/>
        </w:numPr>
        <w:spacing w:before="240" w:after="0"/>
        <w:ind w:left="680" w:hanging="680"/>
        <w:rPr>
          <w:b/>
          <w:bCs/>
          <w:lang w:val="en-US"/>
        </w:rPr>
      </w:pPr>
      <w:r>
        <w:rPr>
          <w:b/>
          <w:bCs/>
          <w:lang w:val="en-US"/>
        </w:rPr>
        <w:t xml:space="preserve">Ownership and licence of </w:t>
      </w:r>
      <w:r w:rsidR="00760B16" w:rsidRPr="00EF4CDB">
        <w:rPr>
          <w:b/>
          <w:bCs/>
          <w:lang w:val="en-US"/>
        </w:rPr>
        <w:t>Intellectual Property</w:t>
      </w:r>
      <w:bookmarkEnd w:id="7"/>
      <w:bookmarkEnd w:id="8"/>
      <w:bookmarkEnd w:id="9"/>
      <w:r w:rsidR="00760B16" w:rsidRPr="00EF4CDB">
        <w:rPr>
          <w:b/>
          <w:bCs/>
          <w:lang w:val="en-US"/>
        </w:rPr>
        <w:t xml:space="preserve"> Rights</w:t>
      </w:r>
      <w:bookmarkEnd w:id="10"/>
      <w:bookmarkEnd w:id="11"/>
      <w:bookmarkEnd w:id="12"/>
      <w:bookmarkEnd w:id="13"/>
      <w:bookmarkEnd w:id="14"/>
      <w:r w:rsidR="003274CF" w:rsidRPr="00EF4CDB">
        <w:rPr>
          <w:b/>
          <w:bCs/>
          <w:lang w:val="en-US"/>
        </w:rPr>
        <w:t xml:space="preserve"> and ownership </w:t>
      </w:r>
      <w:r>
        <w:rPr>
          <w:b/>
          <w:bCs/>
          <w:lang w:val="en-US"/>
        </w:rPr>
        <w:t xml:space="preserve">and use </w:t>
      </w:r>
      <w:r w:rsidR="003274CF" w:rsidRPr="00EF4CDB">
        <w:rPr>
          <w:b/>
          <w:bCs/>
          <w:lang w:val="en-US"/>
        </w:rPr>
        <w:t>of Bid documents</w:t>
      </w:r>
    </w:p>
    <w:p w14:paraId="65FB1282" w14:textId="33FCF0DB" w:rsidR="003274CF" w:rsidRPr="00EF4CDB" w:rsidRDefault="00760B16" w:rsidP="009A31AD">
      <w:pPr>
        <w:pStyle w:val="MELegal1"/>
        <w:keepNext/>
        <w:spacing w:before="240" w:after="0"/>
        <w:rPr>
          <w:lang w:val="en-GB"/>
        </w:rPr>
      </w:pPr>
      <w:bookmarkStart w:id="18" w:name="_Ref167105968"/>
      <w:r w:rsidRPr="00EF4CDB">
        <w:rPr>
          <w:lang w:val="en-GB"/>
        </w:rPr>
        <w:t xml:space="preserve">The Proponent agrees, and </w:t>
      </w:r>
      <w:r w:rsidR="00FF3286" w:rsidRPr="00EF4CDB">
        <w:rPr>
          <w:lang w:val="en-GB"/>
        </w:rPr>
        <w:t>undertakes to</w:t>
      </w:r>
      <w:r w:rsidRPr="00EF4CDB">
        <w:rPr>
          <w:lang w:val="en-GB"/>
        </w:rPr>
        <w:t xml:space="preserve"> ensure that </w:t>
      </w:r>
      <w:r w:rsidR="003274CF" w:rsidRPr="00EF4CDB">
        <w:rPr>
          <w:lang w:val="en-GB"/>
        </w:rPr>
        <w:t xml:space="preserve">its </w:t>
      </w:r>
      <w:r w:rsidR="003274CF" w:rsidRPr="00EF4CDB">
        <w:t>Associates</w:t>
      </w:r>
      <w:r w:rsidR="003274CF" w:rsidRPr="00EF4CDB">
        <w:rPr>
          <w:lang w:val="en-GB"/>
        </w:rPr>
        <w:t xml:space="preserve"> </w:t>
      </w:r>
      <w:r w:rsidRPr="00EF4CDB">
        <w:rPr>
          <w:lang w:val="en-GB"/>
        </w:rPr>
        <w:t>agree, that (unless otherwise indicated in the Tender Guidelines)</w:t>
      </w:r>
      <w:r w:rsidR="003274CF" w:rsidRPr="00EF4CDB">
        <w:rPr>
          <w:lang w:val="en-GB"/>
        </w:rPr>
        <w:t>:</w:t>
      </w:r>
      <w:bookmarkEnd w:id="18"/>
      <w:r w:rsidRPr="00EF4CDB">
        <w:rPr>
          <w:lang w:val="en-GB"/>
        </w:rPr>
        <w:t xml:space="preserve"> </w:t>
      </w:r>
    </w:p>
    <w:p w14:paraId="649AC0BB" w14:textId="50BB1EAC" w:rsidR="003274CF" w:rsidRPr="00EF4CDB" w:rsidRDefault="00760B16" w:rsidP="003274CF">
      <w:pPr>
        <w:pStyle w:val="MELegal3"/>
        <w:spacing w:before="240"/>
        <w:rPr>
          <w:lang w:val="en-GB"/>
        </w:rPr>
      </w:pPr>
      <w:r w:rsidRPr="00EF4CDB">
        <w:rPr>
          <w:lang w:val="en-GB"/>
        </w:rPr>
        <w:t>the Australian Government or AEMO (as applicable) own</w:t>
      </w:r>
      <w:r w:rsidR="0061099F" w:rsidRPr="00EF4CDB">
        <w:rPr>
          <w:lang w:val="en-GB"/>
        </w:rPr>
        <w:t>s</w:t>
      </w:r>
      <w:r w:rsidRPr="00EF4CDB">
        <w:rPr>
          <w:lang w:val="en-GB"/>
        </w:rPr>
        <w:t xml:space="preserve"> such IP Rights as may exist in the Tender Guidelines and the Disclosed Information</w:t>
      </w:r>
      <w:r w:rsidR="003274CF" w:rsidRPr="00EF4CDB">
        <w:rPr>
          <w:lang w:val="en-GB"/>
        </w:rPr>
        <w:t>;</w:t>
      </w:r>
    </w:p>
    <w:p w14:paraId="202FAA79" w14:textId="5D690B07" w:rsidR="00760B16" w:rsidRPr="00EF4CDB" w:rsidRDefault="003274CF" w:rsidP="003274CF">
      <w:pPr>
        <w:pStyle w:val="MELegal3"/>
        <w:spacing w:before="240"/>
        <w:rPr>
          <w:lang w:val="en-GB"/>
        </w:rPr>
      </w:pPr>
      <w:r w:rsidRPr="00EF4CDB">
        <w:rPr>
          <w:lang w:val="en-GB"/>
        </w:rPr>
        <w:t xml:space="preserve">they </w:t>
      </w:r>
      <w:r w:rsidR="00760B16" w:rsidRPr="00EF4CDB">
        <w:rPr>
          <w:lang w:val="en-GB"/>
        </w:rPr>
        <w:t xml:space="preserve">are permitted to use and copy the Tender Guidelines and the Disclosed Information for the sole purpose of considering the opportunity </w:t>
      </w:r>
      <w:r w:rsidR="00377A85">
        <w:rPr>
          <w:lang w:val="en-GB"/>
        </w:rPr>
        <w:t>provided by this</w:t>
      </w:r>
      <w:r w:rsidR="00760B16" w:rsidRPr="00EF4CDB">
        <w:rPr>
          <w:lang w:val="en-GB"/>
        </w:rPr>
        <w:t xml:space="preserve"> Tender </w:t>
      </w:r>
      <w:r w:rsidR="00AC581D">
        <w:rPr>
          <w:lang w:val="en-GB"/>
        </w:rPr>
        <w:t>3</w:t>
      </w:r>
      <w:r w:rsidR="007E75D2" w:rsidRPr="00EF4CDB">
        <w:rPr>
          <w:lang w:val="en-GB"/>
        </w:rPr>
        <w:t xml:space="preserve"> </w:t>
      </w:r>
      <w:r w:rsidR="00760B16" w:rsidRPr="00EF4CDB">
        <w:rPr>
          <w:lang w:val="en-GB"/>
        </w:rPr>
        <w:t>Process and preparing and submitting a Bid</w:t>
      </w:r>
      <w:r w:rsidRPr="00EF4CDB">
        <w:rPr>
          <w:lang w:val="en-GB"/>
        </w:rPr>
        <w:t xml:space="preserve">; </w:t>
      </w:r>
    </w:p>
    <w:p w14:paraId="5FA62B4F" w14:textId="7C92E40B" w:rsidR="003274CF" w:rsidRPr="00EF4CDB" w:rsidRDefault="003274CF" w:rsidP="003274CF">
      <w:pPr>
        <w:pStyle w:val="MELegal3"/>
        <w:spacing w:before="240"/>
        <w:rPr>
          <w:lang w:val="en-GB"/>
        </w:rPr>
      </w:pPr>
      <w:r w:rsidRPr="00EF4CDB">
        <w:rPr>
          <w:lang w:val="en-GB"/>
        </w:rPr>
        <w:t>u</w:t>
      </w:r>
      <w:r w:rsidR="00760B16" w:rsidRPr="00EF4CDB">
        <w:rPr>
          <w:lang w:val="en-GB"/>
        </w:rPr>
        <w:t>pon submission of a</w:t>
      </w:r>
      <w:r w:rsidRPr="00EF4CDB">
        <w:rPr>
          <w:lang w:val="en-GB"/>
        </w:rPr>
        <w:t>ny</w:t>
      </w:r>
      <w:r w:rsidR="00760B16" w:rsidRPr="00EF4CDB">
        <w:rPr>
          <w:lang w:val="en-GB"/>
        </w:rPr>
        <w:t xml:space="preserve"> Bid</w:t>
      </w:r>
      <w:r w:rsidRPr="00EF4CDB">
        <w:rPr>
          <w:lang w:val="en-GB"/>
        </w:rPr>
        <w:t xml:space="preserve"> document</w:t>
      </w:r>
      <w:r w:rsidR="00760B16" w:rsidRPr="00EF4CDB">
        <w:rPr>
          <w:lang w:val="en-GB"/>
        </w:rPr>
        <w:t xml:space="preserve">, </w:t>
      </w:r>
      <w:r w:rsidRPr="00EF4CDB">
        <w:rPr>
          <w:lang w:val="en-GB"/>
        </w:rPr>
        <w:t xml:space="preserve">that document </w:t>
      </w:r>
      <w:r w:rsidR="00760B16" w:rsidRPr="00EF4CDB">
        <w:rPr>
          <w:lang w:val="en-GB"/>
        </w:rPr>
        <w:t>becomes the property of the Australian Government</w:t>
      </w:r>
      <w:r w:rsidRPr="00EF4CDB">
        <w:rPr>
          <w:lang w:val="en-GB"/>
        </w:rPr>
        <w:t xml:space="preserve"> </w:t>
      </w:r>
      <w:r w:rsidR="00700DA3" w:rsidRPr="00EF4CDB">
        <w:rPr>
          <w:lang w:val="en-GB"/>
        </w:rPr>
        <w:t xml:space="preserve">and </w:t>
      </w:r>
      <w:r w:rsidRPr="00EF4CDB">
        <w:rPr>
          <w:lang w:val="en-GB"/>
        </w:rPr>
        <w:t xml:space="preserve">neither the Australian Government nor AEMO </w:t>
      </w:r>
      <w:r w:rsidR="001D78EE" w:rsidRPr="00EF4CDB">
        <w:rPr>
          <w:lang w:val="en-GB"/>
        </w:rPr>
        <w:t xml:space="preserve">is </w:t>
      </w:r>
      <w:r w:rsidRPr="00EF4CDB">
        <w:rPr>
          <w:lang w:val="en-GB"/>
        </w:rPr>
        <w:t>required to return any Bid document, or the media on which it is contained (or any copies of it), to the Proponent;</w:t>
      </w:r>
    </w:p>
    <w:p w14:paraId="6B93AF22" w14:textId="7C20E119" w:rsidR="003274CF" w:rsidRPr="00EF4CDB" w:rsidRDefault="003274CF" w:rsidP="003274CF">
      <w:pPr>
        <w:pStyle w:val="MELegal3"/>
        <w:spacing w:before="240"/>
        <w:rPr>
          <w:lang w:val="en-GB"/>
        </w:rPr>
      </w:pPr>
      <w:r w:rsidRPr="00EF4CDB">
        <w:rPr>
          <w:lang w:val="en-GB"/>
        </w:rPr>
        <w:t>t</w:t>
      </w:r>
      <w:r w:rsidR="00760B16" w:rsidRPr="00EF4CDB">
        <w:rPr>
          <w:lang w:val="en-GB"/>
        </w:rPr>
        <w:t xml:space="preserve">he Proponent </w:t>
      </w:r>
      <w:r w:rsidRPr="00EF4CDB">
        <w:rPr>
          <w:lang w:val="en-GB"/>
        </w:rPr>
        <w:t xml:space="preserve">(or relevant other party) </w:t>
      </w:r>
      <w:r w:rsidR="00760B16" w:rsidRPr="00EF4CDB">
        <w:rPr>
          <w:lang w:val="en-GB"/>
        </w:rPr>
        <w:t xml:space="preserve">will retain ownership of any IP Rights contained in each Bid </w:t>
      </w:r>
      <w:r w:rsidRPr="00EF4CDB">
        <w:rPr>
          <w:lang w:val="en-GB"/>
        </w:rPr>
        <w:t>document submitted and each copy made; and</w:t>
      </w:r>
    </w:p>
    <w:p w14:paraId="5AA9ADF3" w14:textId="47E27E5D" w:rsidR="003274CF" w:rsidRPr="00EF4CDB" w:rsidRDefault="003274CF" w:rsidP="003274CF">
      <w:pPr>
        <w:pStyle w:val="MELegal3"/>
        <w:spacing w:before="240"/>
        <w:rPr>
          <w:lang w:val="en-GB"/>
        </w:rPr>
      </w:pPr>
      <w:r w:rsidRPr="00EF4CDB">
        <w:rPr>
          <w:lang w:val="en-GB"/>
        </w:rPr>
        <w:t>t</w:t>
      </w:r>
      <w:r w:rsidR="00760B16" w:rsidRPr="00EF4CDB">
        <w:rPr>
          <w:lang w:val="en-GB"/>
        </w:rPr>
        <w:t xml:space="preserve">he submission of a Bid </w:t>
      </w:r>
      <w:r w:rsidRPr="00EF4CDB">
        <w:rPr>
          <w:lang w:val="en-GB"/>
        </w:rPr>
        <w:t xml:space="preserve">document </w:t>
      </w:r>
      <w:r w:rsidR="00760B16" w:rsidRPr="00EF4CDB">
        <w:rPr>
          <w:lang w:val="en-GB"/>
        </w:rPr>
        <w:t>does not transfer to the Australian Government or AEMO any ownership interest in the IP Rights</w:t>
      </w:r>
      <w:r w:rsidRPr="00EF4CDB">
        <w:rPr>
          <w:lang w:val="en-GB"/>
        </w:rPr>
        <w:t xml:space="preserve"> </w:t>
      </w:r>
      <w:r w:rsidR="00377A85">
        <w:rPr>
          <w:lang w:val="en-GB" w:eastAsia="en-AU"/>
        </w:rPr>
        <w:t xml:space="preserve">of the </w:t>
      </w:r>
      <w:r w:rsidR="00377A85" w:rsidRPr="00626711">
        <w:rPr>
          <w:lang w:val="en-GB" w:eastAsia="en-AU"/>
        </w:rPr>
        <w:t>Proponent</w:t>
      </w:r>
      <w:r w:rsidR="00377A85">
        <w:rPr>
          <w:lang w:val="en-GB" w:eastAsia="en-AU"/>
        </w:rPr>
        <w:t xml:space="preserve"> (or other relevant person) </w:t>
      </w:r>
      <w:r w:rsidRPr="00EF4CDB">
        <w:rPr>
          <w:lang w:val="en-GB"/>
        </w:rPr>
        <w:t>in that document</w:t>
      </w:r>
      <w:r w:rsidR="00760B16" w:rsidRPr="00EF4CDB">
        <w:rPr>
          <w:lang w:val="en-GB"/>
        </w:rPr>
        <w:t>, or give the Australian Government or AEMO any rights in relation to the relevant Bid, except as expressly set out below</w:t>
      </w:r>
      <w:r w:rsidRPr="00EF4CDB">
        <w:rPr>
          <w:lang w:val="en-GB"/>
        </w:rPr>
        <w:t>.</w:t>
      </w:r>
    </w:p>
    <w:p w14:paraId="54E02EDE" w14:textId="611F1A22" w:rsidR="00760B16" w:rsidRPr="00EF4CDB" w:rsidRDefault="00760B16" w:rsidP="009A31AD">
      <w:pPr>
        <w:pStyle w:val="MELegal1"/>
        <w:keepNext/>
        <w:spacing w:before="240" w:after="0"/>
        <w:rPr>
          <w:lang w:val="en-GB"/>
        </w:rPr>
      </w:pPr>
      <w:bookmarkStart w:id="19" w:name="_Ref165369625"/>
      <w:r w:rsidRPr="00EF4CDB">
        <w:rPr>
          <w:lang w:val="en-GB"/>
        </w:rPr>
        <w:t xml:space="preserve">The Proponent grants, and </w:t>
      </w:r>
      <w:r w:rsidR="003274CF" w:rsidRPr="00EF4CDB">
        <w:rPr>
          <w:lang w:val="en-GB"/>
        </w:rPr>
        <w:t xml:space="preserve">to the extent necessary undertakes to </w:t>
      </w:r>
      <w:r w:rsidRPr="00EF4CDB">
        <w:rPr>
          <w:lang w:val="en-GB"/>
        </w:rPr>
        <w:t xml:space="preserve">procure from </w:t>
      </w:r>
      <w:r w:rsidR="003274CF" w:rsidRPr="00EF4CDB">
        <w:rPr>
          <w:lang w:val="en-GB"/>
        </w:rPr>
        <w:t xml:space="preserve">its </w:t>
      </w:r>
      <w:r w:rsidR="003274CF" w:rsidRPr="00EF4CDB">
        <w:t>Associates</w:t>
      </w:r>
      <w:r w:rsidRPr="00EF4CDB">
        <w:rPr>
          <w:lang w:val="en-GB"/>
        </w:rPr>
        <w:t xml:space="preserve"> the grant</w:t>
      </w:r>
      <w:r w:rsidR="003E23CE" w:rsidRPr="00EF4CDB">
        <w:rPr>
          <w:lang w:val="en-GB"/>
        </w:rPr>
        <w:t xml:space="preserve"> of</w:t>
      </w:r>
      <w:r w:rsidRPr="00EF4CDB">
        <w:rPr>
          <w:lang w:val="en-GB"/>
        </w:rPr>
        <w:t>, to the Australian Government and AEMO</w:t>
      </w:r>
      <w:r w:rsidR="00464E66" w:rsidRPr="00EF4CDB">
        <w:rPr>
          <w:lang w:val="en-GB"/>
        </w:rPr>
        <w:t>,</w:t>
      </w:r>
      <w:r w:rsidRPr="00EF4CDB">
        <w:rPr>
          <w:lang w:val="en-GB"/>
        </w:rPr>
        <w:t xml:space="preserve"> an irrevocable, perpetual, non-exclusive, transferable, worldwide, free-of-charge licence to use, reproduce, develop, communicate, modify and/or sub-license the whole or any part of any Bid </w:t>
      </w:r>
      <w:r w:rsidR="003274CF" w:rsidRPr="00EF4CDB">
        <w:rPr>
          <w:lang w:val="en-GB"/>
        </w:rPr>
        <w:t xml:space="preserve">document </w:t>
      </w:r>
      <w:r w:rsidRPr="00EF4CDB">
        <w:rPr>
          <w:lang w:val="en-GB"/>
        </w:rPr>
        <w:t>for the purposes of:</w:t>
      </w:r>
      <w:bookmarkEnd w:id="19"/>
      <w:r w:rsidRPr="00EF4CDB">
        <w:rPr>
          <w:lang w:val="en-GB"/>
        </w:rPr>
        <w:t xml:space="preserve"> </w:t>
      </w:r>
    </w:p>
    <w:p w14:paraId="3772CFEB" w14:textId="51EB47D4" w:rsidR="00760B16" w:rsidRPr="00EF4CDB" w:rsidRDefault="00760B16" w:rsidP="009A31AD">
      <w:pPr>
        <w:pStyle w:val="MELegal3"/>
        <w:spacing w:before="240" w:after="0"/>
      </w:pPr>
      <w:r w:rsidRPr="00EF4CDB">
        <w:t xml:space="preserve">evaluating and negotiating Bids, supporting the Australian Government’s and AEMO’s due diligence and strategic risk-assessment </w:t>
      </w:r>
      <w:r w:rsidR="00464E66" w:rsidRPr="00EF4CDB">
        <w:t xml:space="preserve">in respect of the Proponent’s Bid and </w:t>
      </w:r>
      <w:r w:rsidRPr="00EF4CDB">
        <w:t xml:space="preserve">for the Tender </w:t>
      </w:r>
      <w:r w:rsidR="007165F1">
        <w:t>3</w:t>
      </w:r>
      <w:r w:rsidR="007E75D2" w:rsidRPr="00EF4CDB">
        <w:t xml:space="preserve"> </w:t>
      </w:r>
      <w:r w:rsidRPr="00EF4CDB">
        <w:t xml:space="preserve">Process, and otherwise facilitating </w:t>
      </w:r>
      <w:r w:rsidR="003274CF" w:rsidRPr="00EF4CDB">
        <w:t>a</w:t>
      </w:r>
      <w:r w:rsidRPr="00EF4CDB">
        <w:t xml:space="preserve"> competitive Tender </w:t>
      </w:r>
      <w:r w:rsidR="007165F1">
        <w:t>3</w:t>
      </w:r>
      <w:r w:rsidR="007E75D2" w:rsidRPr="00EF4CDB">
        <w:t xml:space="preserve"> </w:t>
      </w:r>
      <w:r w:rsidRPr="00EF4CDB">
        <w:t xml:space="preserve">Process; </w:t>
      </w:r>
    </w:p>
    <w:p w14:paraId="4A9F38F8" w14:textId="4FDA0410" w:rsidR="00760B16" w:rsidRPr="00EF4CDB" w:rsidRDefault="00760B16" w:rsidP="009A31AD">
      <w:pPr>
        <w:pStyle w:val="MELegal3"/>
        <w:spacing w:before="240" w:after="0"/>
      </w:pPr>
      <w:r w:rsidRPr="00EF4CDB">
        <w:t>providing generalised learnings and improvements to any future tender processes, including any tender guidelines and other tender documentation, on a de-identified basis</w:t>
      </w:r>
      <w:r w:rsidR="00B62211" w:rsidRPr="00EF4CDB">
        <w:t>;</w:t>
      </w:r>
    </w:p>
    <w:p w14:paraId="2076DE22" w14:textId="1AFDFDBF" w:rsidR="00B62211" w:rsidRPr="00EF4CDB" w:rsidRDefault="00B62211" w:rsidP="00B62211">
      <w:pPr>
        <w:pStyle w:val="MELegal3"/>
        <w:spacing w:before="240"/>
      </w:pPr>
      <w:r w:rsidRPr="00EF4CDB">
        <w:t>provision to a person</w:t>
      </w:r>
      <w:r w:rsidR="00373064" w:rsidRPr="00EF4CDB">
        <w:t>,</w:t>
      </w:r>
      <w:r w:rsidRPr="00EF4CDB">
        <w:t xml:space="preserve"> to the extent necessary in connection with an exercise of the rights set out in the Tender Guidelines;</w:t>
      </w:r>
    </w:p>
    <w:p w14:paraId="0B348D8E" w14:textId="4CEA31E0" w:rsidR="00B62211" w:rsidRPr="00EF4CDB" w:rsidRDefault="00B62211" w:rsidP="00B62211">
      <w:pPr>
        <w:pStyle w:val="MELegal3"/>
      </w:pPr>
      <w:r w:rsidRPr="00EF4CDB">
        <w:t>provision to any Commonwealth Entity or Government Authority</w:t>
      </w:r>
      <w:r w:rsidR="002F48A4" w:rsidRPr="00EF4CDB">
        <w:t xml:space="preserve"> (as defined in the </w:t>
      </w:r>
      <w:r w:rsidR="00446316" w:rsidRPr="00EF4CDB">
        <w:t xml:space="preserve">draft </w:t>
      </w:r>
      <w:r w:rsidR="002F48A4" w:rsidRPr="00EF4CDB">
        <w:t>Dispatchable CISA)</w:t>
      </w:r>
      <w:r w:rsidRPr="00EF4CDB">
        <w:t>, when this serves the Commonwealth’s legitimate interests, including to the Australian National Audit Office;</w:t>
      </w:r>
    </w:p>
    <w:p w14:paraId="7A2733D5" w14:textId="4F505026" w:rsidR="00B62211" w:rsidRPr="00EF4CDB" w:rsidRDefault="00B62211" w:rsidP="00B62211">
      <w:pPr>
        <w:pStyle w:val="MELegal3"/>
      </w:pPr>
      <w:r w:rsidRPr="00EF4CDB">
        <w:lastRenderedPageBreak/>
        <w:t xml:space="preserve">provision to the officers, employees, agents, contractors, legal and other </w:t>
      </w:r>
      <w:proofErr w:type="gramStart"/>
      <w:r w:rsidRPr="00EF4CDB">
        <w:t>advisers</w:t>
      </w:r>
      <w:proofErr w:type="gramEnd"/>
      <w:r w:rsidRPr="00EF4CDB">
        <w:t xml:space="preserve"> and auditors (as applicable) of the entities referred to in the preceding paragraphs; and</w:t>
      </w:r>
    </w:p>
    <w:p w14:paraId="4CFC7BDF" w14:textId="6069A2EA" w:rsidR="00B62211" w:rsidRPr="00EF4CDB" w:rsidRDefault="00B62211" w:rsidP="00B62211">
      <w:pPr>
        <w:pStyle w:val="MELegal3"/>
      </w:pPr>
      <w:r w:rsidRPr="00EF4CDB">
        <w:t xml:space="preserve">making any other disclosure that is permitted by </w:t>
      </w:r>
      <w:r w:rsidR="00BB76A8" w:rsidRPr="00EF4CDB">
        <w:t xml:space="preserve">clause </w:t>
      </w:r>
      <w:r w:rsidR="00BB76A8" w:rsidRPr="00EF4CDB">
        <w:fldChar w:fldCharType="begin"/>
      </w:r>
      <w:r w:rsidR="00BB76A8" w:rsidRPr="00EF4CDB">
        <w:instrText xml:space="preserve"> REF _Ref167106035 \r \h </w:instrText>
      </w:r>
      <w:r w:rsidR="00E65694" w:rsidRPr="00EF4CDB">
        <w:instrText xml:space="preserve"> \* MERGEFORMAT </w:instrText>
      </w:r>
      <w:r w:rsidR="00BB76A8" w:rsidRPr="00EF4CDB">
        <w:fldChar w:fldCharType="separate"/>
      </w:r>
      <w:r w:rsidR="004C338D">
        <w:t>22</w:t>
      </w:r>
      <w:r w:rsidR="00BB76A8" w:rsidRPr="00EF4CDB">
        <w:fldChar w:fldCharType="end"/>
      </w:r>
      <w:r w:rsidR="00BB76A8" w:rsidRPr="00EF4CDB">
        <w:t xml:space="preserve"> of this Deed Poll</w:t>
      </w:r>
      <w:r w:rsidRPr="00EF4CDB">
        <w:t>.</w:t>
      </w:r>
    </w:p>
    <w:p w14:paraId="7DD08BA9" w14:textId="52FA8CB3" w:rsidR="00720CF5" w:rsidRPr="00EF4CDB" w:rsidRDefault="00760B16" w:rsidP="009A31AD">
      <w:pPr>
        <w:pStyle w:val="MELegal1"/>
        <w:keepNext/>
        <w:spacing w:before="240" w:after="0"/>
        <w:rPr>
          <w:lang w:val="en-GB"/>
        </w:rPr>
      </w:pPr>
      <w:bookmarkStart w:id="20" w:name="_Ref165369799"/>
      <w:r w:rsidRPr="00EF4CDB">
        <w:rPr>
          <w:lang w:val="en-GB"/>
        </w:rPr>
        <w:t>The Proponent warrants that</w:t>
      </w:r>
      <w:r w:rsidR="00720CF5" w:rsidRPr="00EF4CDB">
        <w:t>:</w:t>
      </w:r>
    </w:p>
    <w:p w14:paraId="3BE3FEC8" w14:textId="28EC4733" w:rsidR="00720CF5" w:rsidRPr="00EF4CDB" w:rsidRDefault="00720CF5" w:rsidP="00720CF5">
      <w:pPr>
        <w:pStyle w:val="MELegal3"/>
        <w:spacing w:before="240"/>
        <w:rPr>
          <w:lang w:val="en-GB"/>
        </w:rPr>
      </w:pPr>
      <w:r w:rsidRPr="00EF4CDB">
        <w:rPr>
          <w:lang w:val="en-GB"/>
        </w:rPr>
        <w:t>it has, and, as applicable, its</w:t>
      </w:r>
      <w:r w:rsidRPr="00EF4CDB">
        <w:t xml:space="preserve"> Associates</w:t>
      </w:r>
      <w:r w:rsidRPr="00EF4CDB">
        <w:rPr>
          <w:lang w:val="en-GB"/>
        </w:rPr>
        <w:t xml:space="preserve"> </w:t>
      </w:r>
      <w:r w:rsidR="00760B16" w:rsidRPr="00EF4CDB">
        <w:rPr>
          <w:lang w:val="en-GB"/>
        </w:rPr>
        <w:t>ha</w:t>
      </w:r>
      <w:r w:rsidRPr="00EF4CDB">
        <w:rPr>
          <w:lang w:val="en-GB"/>
        </w:rPr>
        <w:t>ve</w:t>
      </w:r>
      <w:r w:rsidR="003A0591" w:rsidRPr="00EF4CDB">
        <w:rPr>
          <w:lang w:val="en-GB"/>
        </w:rPr>
        <w:t>,</w:t>
      </w:r>
      <w:r w:rsidR="00760B16" w:rsidRPr="00EF4CDB">
        <w:rPr>
          <w:lang w:val="en-GB"/>
        </w:rPr>
        <w:t xml:space="preserve"> the authority to grant the licence </w:t>
      </w:r>
      <w:r w:rsidR="004F72CB" w:rsidRPr="00EF4CDB">
        <w:rPr>
          <w:lang w:val="en-GB"/>
        </w:rPr>
        <w:t xml:space="preserve">referred to </w:t>
      </w:r>
      <w:r w:rsidR="00760B16" w:rsidRPr="00EF4CDB">
        <w:rPr>
          <w:lang w:val="en-GB"/>
        </w:rPr>
        <w:t xml:space="preserve">in </w:t>
      </w:r>
      <w:r w:rsidR="003E23CE" w:rsidRPr="00EF4CDB">
        <w:rPr>
          <w:lang w:val="en-GB"/>
        </w:rPr>
        <w:t xml:space="preserve">clause </w:t>
      </w:r>
      <w:r w:rsidR="003E23CE" w:rsidRPr="00EF4CDB">
        <w:rPr>
          <w:lang w:val="en-GB"/>
        </w:rPr>
        <w:fldChar w:fldCharType="begin"/>
      </w:r>
      <w:r w:rsidR="003E23CE" w:rsidRPr="00EF4CDB">
        <w:rPr>
          <w:lang w:val="en-GB"/>
        </w:rPr>
        <w:instrText xml:space="preserve"> REF _Ref165369625 \r \h </w:instrText>
      </w:r>
      <w:r w:rsidR="00E65694" w:rsidRPr="00EF4CDB">
        <w:rPr>
          <w:lang w:val="en-GB"/>
        </w:rPr>
        <w:instrText xml:space="preserve"> \* MERGEFORMAT </w:instrText>
      </w:r>
      <w:r w:rsidR="003E23CE" w:rsidRPr="00EF4CDB">
        <w:rPr>
          <w:lang w:val="en-GB"/>
        </w:rPr>
      </w:r>
      <w:r w:rsidR="003E23CE" w:rsidRPr="00EF4CDB">
        <w:rPr>
          <w:lang w:val="en-GB"/>
        </w:rPr>
        <w:fldChar w:fldCharType="separate"/>
      </w:r>
      <w:r w:rsidR="004C338D">
        <w:rPr>
          <w:lang w:val="en-GB"/>
        </w:rPr>
        <w:t>24</w:t>
      </w:r>
      <w:r w:rsidR="003E23CE" w:rsidRPr="00EF4CDB">
        <w:rPr>
          <w:lang w:val="en-GB"/>
        </w:rPr>
        <w:fldChar w:fldCharType="end"/>
      </w:r>
      <w:r w:rsidRPr="00EF4CDB">
        <w:rPr>
          <w:lang w:val="en-GB"/>
        </w:rPr>
        <w:t>;</w:t>
      </w:r>
    </w:p>
    <w:p w14:paraId="24D553A3" w14:textId="33D1DDB6" w:rsidR="00720CF5" w:rsidRPr="00EF4CDB" w:rsidRDefault="00760B16" w:rsidP="00720CF5">
      <w:pPr>
        <w:pStyle w:val="MELegal3"/>
        <w:spacing w:before="240"/>
        <w:rPr>
          <w:lang w:val="en-GB"/>
        </w:rPr>
      </w:pPr>
      <w:r w:rsidRPr="00EF4CDB">
        <w:rPr>
          <w:lang w:val="en-GB"/>
        </w:rPr>
        <w:t xml:space="preserve">the exercise by the Australian Government or AEMO, or any person authorised by it or them, </w:t>
      </w:r>
      <w:r w:rsidR="00B76713">
        <w:rPr>
          <w:lang w:val="en-GB"/>
        </w:rPr>
        <w:t xml:space="preserve">of the rights granted by the Proponent </w:t>
      </w:r>
      <w:r w:rsidR="00B76713" w:rsidRPr="00EF4CDB">
        <w:rPr>
          <w:lang w:val="en-GB"/>
        </w:rPr>
        <w:t>and, as applicable, its</w:t>
      </w:r>
      <w:r w:rsidR="00B76713" w:rsidRPr="00EF4CDB">
        <w:t xml:space="preserve"> Associates</w:t>
      </w:r>
      <w:r w:rsidR="00B76713">
        <w:t>,</w:t>
      </w:r>
      <w:r w:rsidR="00B76713" w:rsidRPr="00EF4CDB">
        <w:rPr>
          <w:lang w:val="en-GB"/>
        </w:rPr>
        <w:t xml:space="preserve"> </w:t>
      </w:r>
      <w:r w:rsidR="00B76713">
        <w:rPr>
          <w:lang w:val="en-GB"/>
        </w:rPr>
        <w:t xml:space="preserve">under </w:t>
      </w:r>
      <w:r w:rsidR="00B76713" w:rsidRPr="00EF4CDB">
        <w:rPr>
          <w:lang w:val="en-GB"/>
        </w:rPr>
        <w:t xml:space="preserve">the Tender Guidelines </w:t>
      </w:r>
      <w:r w:rsidR="00B76713">
        <w:rPr>
          <w:lang w:val="en-GB"/>
        </w:rPr>
        <w:t xml:space="preserve">and in </w:t>
      </w:r>
      <w:r w:rsidR="00B76713" w:rsidRPr="00EF4CDB">
        <w:rPr>
          <w:lang w:val="en-GB"/>
        </w:rPr>
        <w:t>this Deed Poll</w:t>
      </w:r>
      <w:r w:rsidR="00B76713">
        <w:rPr>
          <w:lang w:val="en-GB"/>
        </w:rPr>
        <w:t xml:space="preserve">, </w:t>
      </w:r>
      <w:r w:rsidRPr="00EF4CDB">
        <w:rPr>
          <w:lang w:val="en-GB"/>
        </w:rPr>
        <w:t xml:space="preserve">consistent with, or as contemplated by, </w:t>
      </w:r>
      <w:r w:rsidR="00D95215" w:rsidRPr="00EF4CDB">
        <w:rPr>
          <w:lang w:val="en-GB"/>
        </w:rPr>
        <w:t>this</w:t>
      </w:r>
      <w:r w:rsidR="001F238E" w:rsidRPr="00EF4CDB">
        <w:rPr>
          <w:lang w:val="en-GB"/>
        </w:rPr>
        <w:t xml:space="preserve"> Dee</w:t>
      </w:r>
      <w:r w:rsidR="008234AC" w:rsidRPr="00EF4CDB">
        <w:rPr>
          <w:lang w:val="en-GB"/>
        </w:rPr>
        <w:t>d</w:t>
      </w:r>
      <w:r w:rsidR="001F238E" w:rsidRPr="00EF4CDB">
        <w:rPr>
          <w:lang w:val="en-GB"/>
        </w:rPr>
        <w:t xml:space="preserve"> Poll or</w:t>
      </w:r>
      <w:r w:rsidRPr="00EF4CDB">
        <w:rPr>
          <w:lang w:val="en-GB"/>
        </w:rPr>
        <w:t xml:space="preserve"> the Tender Guidelines</w:t>
      </w:r>
      <w:r w:rsidR="003274CF" w:rsidRPr="00EF4CDB">
        <w:rPr>
          <w:lang w:val="en-GB"/>
        </w:rPr>
        <w:t>,</w:t>
      </w:r>
      <w:r w:rsidRPr="00EF4CDB">
        <w:rPr>
          <w:lang w:val="en-GB"/>
        </w:rPr>
        <w:t xml:space="preserve"> will not infringe the IP Rights</w:t>
      </w:r>
      <w:r w:rsidR="00720CF5" w:rsidRPr="00EF4CDB">
        <w:rPr>
          <w:lang w:val="en-GB"/>
        </w:rPr>
        <w:t xml:space="preserve">, moral rights, </w:t>
      </w:r>
      <w:r w:rsidR="001F238E" w:rsidRPr="00EF4CDB">
        <w:rPr>
          <w:lang w:val="en-GB"/>
        </w:rPr>
        <w:t>rights of confidentiality</w:t>
      </w:r>
      <w:r w:rsidR="00720CF5" w:rsidRPr="00EF4CDB">
        <w:rPr>
          <w:lang w:val="en-GB"/>
        </w:rPr>
        <w:t xml:space="preserve"> or </w:t>
      </w:r>
      <w:r w:rsidRPr="00EF4CDB">
        <w:rPr>
          <w:lang w:val="en-GB"/>
        </w:rPr>
        <w:t>any other rights</w:t>
      </w:r>
      <w:r w:rsidR="00720CF5" w:rsidRPr="00EF4CDB">
        <w:rPr>
          <w:lang w:val="en-GB"/>
        </w:rPr>
        <w:t>,</w:t>
      </w:r>
      <w:r w:rsidRPr="00EF4CDB">
        <w:rPr>
          <w:lang w:val="en-GB"/>
        </w:rPr>
        <w:t xml:space="preserve"> of any person. </w:t>
      </w:r>
    </w:p>
    <w:p w14:paraId="595970B0" w14:textId="053E2333" w:rsidR="00760B16" w:rsidRPr="00EF4CDB" w:rsidRDefault="00760B16" w:rsidP="00720CF5">
      <w:pPr>
        <w:pStyle w:val="MELegal1"/>
        <w:rPr>
          <w:lang w:val="en-GB"/>
        </w:rPr>
      </w:pPr>
      <w:r w:rsidRPr="00EF4CDB">
        <w:rPr>
          <w:lang w:val="en-GB"/>
        </w:rPr>
        <w:t xml:space="preserve">The Proponent </w:t>
      </w:r>
      <w:r w:rsidR="00B76713">
        <w:t>(on its own behalf and on behalf of each of its Associates)</w:t>
      </w:r>
      <w:r w:rsidR="00B76713" w:rsidRPr="00626711">
        <w:rPr>
          <w:lang w:val="en-GB" w:eastAsia="en-AU"/>
        </w:rPr>
        <w:t xml:space="preserve"> </w:t>
      </w:r>
      <w:r w:rsidRPr="00EF4CDB">
        <w:rPr>
          <w:lang w:val="en-GB"/>
        </w:rPr>
        <w:t>indemnif</w:t>
      </w:r>
      <w:r w:rsidR="003E23CE" w:rsidRPr="00EF4CDB">
        <w:rPr>
          <w:lang w:val="en-GB"/>
        </w:rPr>
        <w:t>ies</w:t>
      </w:r>
      <w:r w:rsidR="00720CF5" w:rsidRPr="00EF4CDB">
        <w:rPr>
          <w:lang w:val="en-GB"/>
        </w:rPr>
        <w:t xml:space="preserve"> </w:t>
      </w:r>
      <w:r w:rsidRPr="00EF4CDB">
        <w:rPr>
          <w:lang w:val="en-GB"/>
        </w:rPr>
        <w:t xml:space="preserve">the Australian Government and AEMO against any Liability incurred or </w:t>
      </w:r>
      <w:r w:rsidR="00D54080" w:rsidRPr="00EF4CDB">
        <w:rPr>
          <w:lang w:val="en-GB"/>
        </w:rPr>
        <w:t xml:space="preserve">Claim </w:t>
      </w:r>
      <w:r w:rsidRPr="00EF4CDB">
        <w:rPr>
          <w:lang w:val="en-GB"/>
        </w:rPr>
        <w:t>received</w:t>
      </w:r>
      <w:r w:rsidR="00D54080" w:rsidRPr="00EF4CDB">
        <w:rPr>
          <w:lang w:val="en-GB"/>
        </w:rPr>
        <w:t>,</w:t>
      </w:r>
      <w:r w:rsidRPr="00EF4CDB">
        <w:rPr>
          <w:lang w:val="en-GB"/>
        </w:rPr>
        <w:t xml:space="preserve"> by the Australian Government or AEMO </w:t>
      </w:r>
      <w:r w:rsidR="00720CF5" w:rsidRPr="00EF4CDB">
        <w:rPr>
          <w:lang w:val="en-GB"/>
        </w:rPr>
        <w:t xml:space="preserve">or any of their Associates </w:t>
      </w:r>
      <w:r w:rsidRPr="00EF4CDB">
        <w:rPr>
          <w:lang w:val="en-GB"/>
        </w:rPr>
        <w:t xml:space="preserve">arising from any breach of the warranty in </w:t>
      </w:r>
      <w:r w:rsidR="003E23CE" w:rsidRPr="00EF4CDB">
        <w:rPr>
          <w:lang w:val="en-GB"/>
        </w:rPr>
        <w:t xml:space="preserve">clause </w:t>
      </w:r>
      <w:r w:rsidR="003E23CE" w:rsidRPr="00EF4CDB">
        <w:rPr>
          <w:lang w:val="en-GB"/>
        </w:rPr>
        <w:fldChar w:fldCharType="begin"/>
      </w:r>
      <w:r w:rsidR="003E23CE" w:rsidRPr="00EF4CDB">
        <w:rPr>
          <w:lang w:val="en-GB"/>
        </w:rPr>
        <w:instrText xml:space="preserve"> REF _Ref165369799 \r \h </w:instrText>
      </w:r>
      <w:r w:rsidR="00E65694" w:rsidRPr="00EF4CDB">
        <w:rPr>
          <w:lang w:val="en-GB"/>
        </w:rPr>
        <w:instrText xml:space="preserve"> \* MERGEFORMAT </w:instrText>
      </w:r>
      <w:r w:rsidR="003E23CE" w:rsidRPr="00EF4CDB">
        <w:rPr>
          <w:lang w:val="en-GB"/>
        </w:rPr>
      </w:r>
      <w:r w:rsidR="003E23CE" w:rsidRPr="00EF4CDB">
        <w:rPr>
          <w:lang w:val="en-GB"/>
        </w:rPr>
        <w:fldChar w:fldCharType="separate"/>
      </w:r>
      <w:r w:rsidR="004C338D">
        <w:rPr>
          <w:lang w:val="en-GB"/>
        </w:rPr>
        <w:t>25</w:t>
      </w:r>
      <w:r w:rsidR="003E23CE" w:rsidRPr="00EF4CDB">
        <w:rPr>
          <w:lang w:val="en-GB"/>
        </w:rPr>
        <w:fldChar w:fldCharType="end"/>
      </w:r>
      <w:r w:rsidRPr="00EF4CDB">
        <w:rPr>
          <w:lang w:val="en-GB"/>
        </w:rPr>
        <w:t>.</w:t>
      </w:r>
      <w:bookmarkEnd w:id="20"/>
    </w:p>
    <w:p w14:paraId="5744EDAC" w14:textId="31DE4F49" w:rsidR="00760B16" w:rsidRPr="00EF4CDB" w:rsidRDefault="003E23CE" w:rsidP="009A31AD">
      <w:pPr>
        <w:pStyle w:val="MELegal1"/>
        <w:keepNext/>
        <w:spacing w:before="240" w:after="0"/>
        <w:rPr>
          <w:lang w:val="en-GB"/>
        </w:rPr>
      </w:pPr>
      <w:r w:rsidRPr="00EF4CDB">
        <w:rPr>
          <w:lang w:val="en-GB"/>
        </w:rPr>
        <w:t>T</w:t>
      </w:r>
      <w:r w:rsidR="00760B16" w:rsidRPr="00EF4CDB">
        <w:rPr>
          <w:lang w:val="en-GB"/>
        </w:rPr>
        <w:t xml:space="preserve">he Proponent </w:t>
      </w:r>
      <w:r w:rsidRPr="00EF4CDB">
        <w:rPr>
          <w:lang w:val="en-GB"/>
        </w:rPr>
        <w:t xml:space="preserve">acknowledges </w:t>
      </w:r>
      <w:bookmarkStart w:id="21" w:name="_Hlk181625583"/>
      <w:r w:rsidRPr="00EF4CDB">
        <w:rPr>
          <w:lang w:val="en-GB"/>
        </w:rPr>
        <w:t>and agrees</w:t>
      </w:r>
      <w:r w:rsidR="00720CF5" w:rsidRPr="00EF4CDB">
        <w:rPr>
          <w:lang w:val="en-GB"/>
        </w:rPr>
        <w:t xml:space="preserve">, and undertakes to ensure that its </w:t>
      </w:r>
      <w:r w:rsidR="00720CF5" w:rsidRPr="00EF4CDB">
        <w:t xml:space="preserve">Consortium Members, </w:t>
      </w:r>
      <w:proofErr w:type="gramStart"/>
      <w:r w:rsidR="00720CF5" w:rsidRPr="00EF4CDB">
        <w:t>its</w:t>
      </w:r>
      <w:proofErr w:type="gramEnd"/>
      <w:r w:rsidR="00720CF5" w:rsidRPr="00EF4CDB">
        <w:t xml:space="preserve"> and their Related Bodies Corporate (if any) and any Bid Entity agree,</w:t>
      </w:r>
      <w:r w:rsidR="00760B16" w:rsidRPr="00EF4CDB">
        <w:rPr>
          <w:lang w:val="en-GB"/>
        </w:rPr>
        <w:t xml:space="preserve"> </w:t>
      </w:r>
      <w:bookmarkEnd w:id="21"/>
      <w:r w:rsidR="00760B16" w:rsidRPr="00EF4CDB">
        <w:rPr>
          <w:lang w:val="en-GB"/>
        </w:rPr>
        <w:t>that the Australian Government or AEMO may, consistent with the requirements of applicable policy, publish (on the internet or otherwise):</w:t>
      </w:r>
    </w:p>
    <w:p w14:paraId="0A5EC23E" w14:textId="32753AE8" w:rsidR="00760B16" w:rsidRPr="00EF4CDB" w:rsidRDefault="00760B16" w:rsidP="009A31AD">
      <w:pPr>
        <w:pStyle w:val="MELegal3"/>
        <w:spacing w:before="240" w:after="0"/>
      </w:pPr>
      <w:r w:rsidRPr="00EF4CDB">
        <w:t>the name of the successful or recommended Proponent(s)</w:t>
      </w:r>
      <w:r w:rsidR="00791594">
        <w:t xml:space="preserve"> </w:t>
      </w:r>
      <w:r w:rsidR="00791594" w:rsidRPr="009B7841">
        <w:t>and Bid Entity(s)</w:t>
      </w:r>
      <w:r w:rsidRPr="009B7841">
        <w:t>;</w:t>
      </w:r>
    </w:p>
    <w:p w14:paraId="704E876F" w14:textId="77777777" w:rsidR="00760B16" w:rsidRPr="00EF4CDB" w:rsidRDefault="00760B16" w:rsidP="009A31AD">
      <w:pPr>
        <w:pStyle w:val="MELegal3"/>
        <w:spacing w:before="240" w:after="0"/>
      </w:pPr>
      <w:r w:rsidRPr="00EF4CDB">
        <w:t>the value of the successful Bids; and</w:t>
      </w:r>
    </w:p>
    <w:p w14:paraId="0FAE8F09" w14:textId="14BBA828" w:rsidR="00760B16" w:rsidRPr="00EF4CDB" w:rsidRDefault="00760B16" w:rsidP="009A31AD">
      <w:pPr>
        <w:pStyle w:val="MELegal3"/>
        <w:spacing w:before="240" w:after="0"/>
      </w:pPr>
      <w:r w:rsidRPr="00EF4CDB">
        <w:t xml:space="preserve">the Proponent’s name </w:t>
      </w:r>
      <w:r w:rsidR="004C5F61" w:rsidRPr="00EF4CDB">
        <w:t xml:space="preserve">and the </w:t>
      </w:r>
      <w:r w:rsidR="00791594" w:rsidRPr="009B7841">
        <w:t xml:space="preserve">Bid Entity’s name and the </w:t>
      </w:r>
      <w:r w:rsidR="004C5F61" w:rsidRPr="00EF4CDB">
        <w:t xml:space="preserve">names of other Consortium Members, </w:t>
      </w:r>
      <w:r w:rsidRPr="00EF4CDB">
        <w:t>together with the provisions of the Project Documents generally.</w:t>
      </w:r>
    </w:p>
    <w:p w14:paraId="36B1FA5A" w14:textId="7ED4554E" w:rsidR="00760B16" w:rsidRDefault="003E23CE" w:rsidP="00720CF5">
      <w:pPr>
        <w:pStyle w:val="MELegal1"/>
        <w:spacing w:before="240" w:after="0"/>
      </w:pPr>
      <w:r w:rsidRPr="00EF4CDB">
        <w:rPr>
          <w:lang w:val="en-GB"/>
        </w:rPr>
        <w:t xml:space="preserve">The </w:t>
      </w:r>
      <w:r w:rsidR="00760B16" w:rsidRPr="00EF4CDB">
        <w:rPr>
          <w:lang w:val="en-GB"/>
        </w:rPr>
        <w:t>Proponent</w:t>
      </w:r>
      <w:r w:rsidR="00760B16" w:rsidRPr="00EF4CDB">
        <w:t xml:space="preserve"> </w:t>
      </w:r>
      <w:r w:rsidR="00837A94" w:rsidRPr="00EF4CDB">
        <w:t>warrants</w:t>
      </w:r>
      <w:r w:rsidR="00760B16" w:rsidRPr="00EF4CDB">
        <w:t xml:space="preserve"> that </w:t>
      </w:r>
      <w:r w:rsidRPr="00EF4CDB">
        <w:t>it</w:t>
      </w:r>
      <w:r w:rsidR="00760B16" w:rsidRPr="00EF4CDB">
        <w:t xml:space="preserve"> ha</w:t>
      </w:r>
      <w:r w:rsidRPr="00EF4CDB">
        <w:t>s</w:t>
      </w:r>
      <w:r w:rsidR="00760B16" w:rsidRPr="00EF4CDB">
        <w:t xml:space="preserve"> obtained</w:t>
      </w:r>
      <w:r w:rsidR="00837A94" w:rsidRPr="00EF4CDB">
        <w:t>, or will obtain</w:t>
      </w:r>
      <w:r w:rsidR="00E639A9" w:rsidRPr="00EF4CDB">
        <w:t>,</w:t>
      </w:r>
      <w:r w:rsidR="00760B16" w:rsidRPr="00EF4CDB">
        <w:t xml:space="preserve"> the necessary permissions to grant the above authority to the Australian Government and AEMO</w:t>
      </w:r>
      <w:r w:rsidR="0095622C">
        <w:t>,</w:t>
      </w:r>
      <w:r w:rsidR="003A0591" w:rsidRPr="00EF4CDB">
        <w:t xml:space="preserve"> including from any persons who may have moral rights in respect of a </w:t>
      </w:r>
      <w:r w:rsidR="00C251D6" w:rsidRPr="00EF4CDB">
        <w:t>Bid</w:t>
      </w:r>
      <w:r w:rsidR="00760B16" w:rsidRPr="00EF4CDB">
        <w:t>.</w:t>
      </w:r>
    </w:p>
    <w:p w14:paraId="022030E6" w14:textId="0CC80563" w:rsidR="00801FBD" w:rsidRDefault="00801FBD" w:rsidP="00720CF5">
      <w:pPr>
        <w:pStyle w:val="MELegal1"/>
        <w:spacing w:before="240" w:after="0"/>
      </w:pPr>
      <w:bookmarkStart w:id="22" w:name="_Hlk180766177"/>
      <w:r>
        <w:t>If the Proponent of the relevant Bid has also submitted a bid in the:</w:t>
      </w:r>
      <w:r>
        <w:br/>
      </w:r>
    </w:p>
    <w:p w14:paraId="3D7850E3" w14:textId="6785AE70" w:rsidR="00801FBD" w:rsidRDefault="00801FBD" w:rsidP="00801FBD">
      <w:pPr>
        <w:pStyle w:val="MELegal3"/>
      </w:pPr>
      <w:r>
        <w:t xml:space="preserve">NSW Tender 5 process; </w:t>
      </w:r>
    </w:p>
    <w:p w14:paraId="36A78352" w14:textId="0E81F4DA" w:rsidR="00801FBD" w:rsidRDefault="00801FBD" w:rsidP="00801FBD">
      <w:pPr>
        <w:pStyle w:val="MELegal3"/>
      </w:pPr>
      <w:r>
        <w:t>CWO access rights application process</w:t>
      </w:r>
      <w:r w:rsidR="0031146F">
        <w:t>; or</w:t>
      </w:r>
    </w:p>
    <w:p w14:paraId="26DC789E" w14:textId="1D9FC8BE" w:rsidR="0031146F" w:rsidRDefault="00C5463D" w:rsidP="00801FBD">
      <w:pPr>
        <w:pStyle w:val="MELegal3"/>
      </w:pPr>
      <w:r>
        <w:t>any future access rights process</w:t>
      </w:r>
    </w:p>
    <w:p w14:paraId="5964DCC3" w14:textId="15F8AB84" w:rsidR="00116963" w:rsidRDefault="00440291" w:rsidP="00116963">
      <w:pPr>
        <w:pStyle w:val="MELegal1"/>
        <w:numPr>
          <w:ilvl w:val="0"/>
          <w:numId w:val="0"/>
        </w:numPr>
        <w:spacing w:before="240" w:after="0"/>
        <w:ind w:left="680"/>
      </w:pPr>
      <w:r>
        <w:t>in respect of</w:t>
      </w:r>
      <w:r w:rsidR="00801FBD">
        <w:t xml:space="preserve"> the Project to which that relevant Bid relates, the Proponent</w:t>
      </w:r>
      <w:r w:rsidR="00116963">
        <w:t>:</w:t>
      </w:r>
      <w:r w:rsidR="00116963">
        <w:br/>
      </w:r>
    </w:p>
    <w:p w14:paraId="747F3066" w14:textId="68485C00" w:rsidR="00440291" w:rsidRDefault="00801FBD" w:rsidP="0081633D">
      <w:pPr>
        <w:pStyle w:val="MELegal3"/>
      </w:pPr>
      <w:r>
        <w:t>consents to AEMO or the Australian Government disclosing its name and any Project details to the Consumer Trustee and/or EnergyCo</w:t>
      </w:r>
      <w:r w:rsidR="00116963">
        <w:t>; and</w:t>
      </w:r>
    </w:p>
    <w:p w14:paraId="48FC71F4" w14:textId="2B90C9B4" w:rsidR="00440291" w:rsidRDefault="00440291" w:rsidP="0081633D">
      <w:pPr>
        <w:pStyle w:val="MELegal3"/>
      </w:pPr>
      <w:r>
        <w:t>acknowledges that:</w:t>
      </w:r>
    </w:p>
    <w:p w14:paraId="74E140BC" w14:textId="1A54948B" w:rsidR="00440291" w:rsidRDefault="00440291" w:rsidP="0081633D">
      <w:pPr>
        <w:pStyle w:val="MELegal4"/>
      </w:pPr>
      <w:r>
        <w:t>p</w:t>
      </w:r>
      <w:r w:rsidR="00801FBD">
        <w:t xml:space="preserve">ursuant to the NSW Tender 5 Guidelines, the Consumer Trustee may also disclose </w:t>
      </w:r>
      <w:proofErr w:type="gramStart"/>
      <w:r w:rsidR="00801FBD">
        <w:t>a</w:t>
      </w:r>
      <w:proofErr w:type="gramEnd"/>
      <w:r w:rsidR="00801FBD">
        <w:t xml:space="preserve"> NSW Tender 5 proponent’s name and any project details to the Australian Government, if the proponent may be </w:t>
      </w:r>
      <w:r w:rsidR="004B6CFF">
        <w:t xml:space="preserve">invited to enter into </w:t>
      </w:r>
      <w:r w:rsidR="00801FBD">
        <w:t xml:space="preserve">an LTESA or </w:t>
      </w:r>
      <w:r w:rsidR="004B6CFF">
        <w:t xml:space="preserve">granted </w:t>
      </w:r>
      <w:r w:rsidR="00842A8E">
        <w:t>a</w:t>
      </w:r>
      <w:r w:rsidR="00801FBD">
        <w:t xml:space="preserve">ccess </w:t>
      </w:r>
      <w:r w:rsidR="00842A8E">
        <w:t>r</w:t>
      </w:r>
      <w:r w:rsidR="00801FBD">
        <w:t xml:space="preserve">ights in relation to </w:t>
      </w:r>
      <w:r>
        <w:t>the</w:t>
      </w:r>
      <w:r w:rsidR="00801FBD">
        <w:t xml:space="preserve"> </w:t>
      </w:r>
      <w:r>
        <w:t>P</w:t>
      </w:r>
      <w:r w:rsidR="00801FBD">
        <w:t xml:space="preserve">roject </w:t>
      </w:r>
      <w:r>
        <w:t xml:space="preserve">that is </w:t>
      </w:r>
      <w:r w:rsidR="004B6CFF">
        <w:t xml:space="preserve">the </w:t>
      </w:r>
      <w:r w:rsidR="00801FBD">
        <w:t xml:space="preserve">subject </w:t>
      </w:r>
      <w:r w:rsidR="004B6CFF">
        <w:t xml:space="preserve">of a </w:t>
      </w:r>
      <w:r w:rsidR="00801FBD">
        <w:t>Bid in this Tender 3 Process</w:t>
      </w:r>
      <w:r>
        <w:t xml:space="preserve">; and </w:t>
      </w:r>
    </w:p>
    <w:p w14:paraId="72DF7C0F" w14:textId="63D96829" w:rsidR="00801FBD" w:rsidRDefault="00440291" w:rsidP="0081633D">
      <w:pPr>
        <w:pStyle w:val="MELegal4"/>
      </w:pPr>
      <w:r>
        <w:t>t</w:t>
      </w:r>
      <w:r w:rsidR="00801FBD">
        <w:t>he Australian Government and AEMO may use any such information received from the Consumer Trustee for the purposes of due diligence on the Proponent’s Bid in this Tender 3 Process.</w:t>
      </w:r>
    </w:p>
    <w:bookmarkEnd w:id="22"/>
    <w:p w14:paraId="163E994B" w14:textId="6E359F00" w:rsidR="00EE53D4" w:rsidRPr="00EF4CDB" w:rsidRDefault="00EE53D4" w:rsidP="009A31AD">
      <w:pPr>
        <w:pStyle w:val="MELegal1"/>
        <w:keepNext/>
        <w:numPr>
          <w:ilvl w:val="0"/>
          <w:numId w:val="0"/>
        </w:numPr>
        <w:spacing w:before="240" w:after="0"/>
        <w:ind w:left="680" w:hanging="680"/>
        <w:rPr>
          <w:b/>
        </w:rPr>
      </w:pPr>
      <w:r w:rsidRPr="00EF4CDB">
        <w:rPr>
          <w:b/>
        </w:rPr>
        <w:lastRenderedPageBreak/>
        <w:t>No warranty</w:t>
      </w:r>
    </w:p>
    <w:p w14:paraId="3C029E0E" w14:textId="7881773B" w:rsidR="00EE53D4" w:rsidRPr="00EF4CDB" w:rsidRDefault="00EE53D4" w:rsidP="009A31AD">
      <w:pPr>
        <w:pStyle w:val="MELegal1"/>
        <w:keepNext/>
        <w:spacing w:before="240" w:after="0"/>
        <w:rPr>
          <w:lang w:val="en-GB"/>
        </w:rPr>
      </w:pPr>
      <w:bookmarkStart w:id="23" w:name="_Ref171875427"/>
      <w:r w:rsidRPr="00EF4CDB">
        <w:rPr>
          <w:lang w:val="en-GB"/>
        </w:rPr>
        <w:t xml:space="preserve">The Proponent agrees, and </w:t>
      </w:r>
      <w:r w:rsidR="00720CF5" w:rsidRPr="00EF4CDB">
        <w:rPr>
          <w:lang w:val="en-GB"/>
        </w:rPr>
        <w:t xml:space="preserve">undertakes to ensure that its </w:t>
      </w:r>
      <w:r w:rsidR="00720CF5" w:rsidRPr="00EF4CDB">
        <w:t xml:space="preserve">Consortium Members, </w:t>
      </w:r>
      <w:proofErr w:type="gramStart"/>
      <w:r w:rsidR="00720CF5" w:rsidRPr="00EF4CDB">
        <w:t>its</w:t>
      </w:r>
      <w:proofErr w:type="gramEnd"/>
      <w:r w:rsidR="00720CF5" w:rsidRPr="00EF4CDB">
        <w:t xml:space="preserve"> and their Related Bodies Corporate (if any) and any Bid Entity agree</w:t>
      </w:r>
      <w:r w:rsidRPr="00EF4CDB">
        <w:rPr>
          <w:lang w:val="en-GB"/>
        </w:rPr>
        <w:t>, that (except to the extent otherwise required by Law) neither the Australian Government nor AEMO:</w:t>
      </w:r>
      <w:bookmarkEnd w:id="23"/>
    </w:p>
    <w:p w14:paraId="4B76443F" w14:textId="7385B6B0" w:rsidR="00EE53D4" w:rsidRPr="00EF4CDB" w:rsidRDefault="00EE53D4" w:rsidP="009A31AD">
      <w:pPr>
        <w:pStyle w:val="MELegal3"/>
        <w:spacing w:before="240" w:after="0"/>
      </w:pPr>
      <w:bookmarkStart w:id="24" w:name="_Ref171875421"/>
      <w:r w:rsidRPr="00EF4CDB">
        <w:t>makes any warranties or representations (express or implied), or assumes any duty of care, or accepts any Liability</w:t>
      </w:r>
      <w:r w:rsidR="00E639A9" w:rsidRPr="00EF4CDB">
        <w:t>,</w:t>
      </w:r>
      <w:r w:rsidRPr="00EF4CDB">
        <w:t xml:space="preserve"> with respect to the completeness, accuracy, adequacy or currency of the Tender Guidelines or the Disclosed Information;</w:t>
      </w:r>
      <w:bookmarkEnd w:id="24"/>
      <w:r w:rsidRPr="00EF4CDB">
        <w:t xml:space="preserve"> </w:t>
      </w:r>
    </w:p>
    <w:p w14:paraId="1324F177" w14:textId="672CEC23" w:rsidR="00EE53D4" w:rsidRPr="00EF4CDB" w:rsidRDefault="00EE53D4" w:rsidP="009A31AD">
      <w:pPr>
        <w:pStyle w:val="MELegal3"/>
        <w:spacing w:before="240" w:after="0"/>
      </w:pPr>
      <w:r w:rsidRPr="00EF4CDB">
        <w:t>makes any warranty or representation as to the exercise or non-exercise of any executive or statutory discretion, right or power in connection with the Tender Guidelines, the Tender</w:t>
      </w:r>
      <w:r w:rsidR="007E75D2" w:rsidRPr="00EF4CDB">
        <w:t> </w:t>
      </w:r>
      <w:r w:rsidR="005D49CA">
        <w:t>3</w:t>
      </w:r>
      <w:r w:rsidR="007E75D2" w:rsidRPr="00EF4CDB">
        <w:t> </w:t>
      </w:r>
      <w:r w:rsidRPr="00EF4CDB">
        <w:t xml:space="preserve">Process, any </w:t>
      </w:r>
      <w:proofErr w:type="gramStart"/>
      <w:r w:rsidRPr="00EF4CDB">
        <w:t>Project</w:t>
      </w:r>
      <w:proofErr w:type="gramEnd"/>
      <w:r w:rsidRPr="00EF4CDB">
        <w:t xml:space="preserve"> or any Bid; or</w:t>
      </w:r>
    </w:p>
    <w:p w14:paraId="69B11B54" w14:textId="7B3295C2" w:rsidR="00EE53D4" w:rsidRPr="00EF4CDB" w:rsidRDefault="00EE53D4" w:rsidP="009A31AD">
      <w:pPr>
        <w:pStyle w:val="MELegal3"/>
        <w:spacing w:before="240" w:after="0"/>
      </w:pPr>
      <w:r w:rsidRPr="00EF4CDB">
        <w:t xml:space="preserve">accepts responsibility or is liable in any way for any Liability of whatever kind (whether foreseeable or not) however arising (including by reason of negligence or default), incurred by any person in connection with the Tender Guidelines, </w:t>
      </w:r>
      <w:r w:rsidR="00720CF5" w:rsidRPr="00EF4CDB">
        <w:t xml:space="preserve">the </w:t>
      </w:r>
      <w:r w:rsidRPr="00EF4CDB">
        <w:t xml:space="preserve">Tender </w:t>
      </w:r>
      <w:r w:rsidR="00B97ADD">
        <w:t>3</w:t>
      </w:r>
      <w:r w:rsidR="007E75D2" w:rsidRPr="00EF4CDB">
        <w:t xml:space="preserve"> </w:t>
      </w:r>
      <w:r w:rsidRPr="00EF4CDB">
        <w:t xml:space="preserve">Process, any Project, </w:t>
      </w:r>
      <w:r w:rsidR="00B61C07">
        <w:t xml:space="preserve">or </w:t>
      </w:r>
      <w:r w:rsidRPr="00EF4CDB">
        <w:t xml:space="preserve">any Disclosed Information, in preparing any Bid, or in the conduct of, participation in or outcome of the Tender </w:t>
      </w:r>
      <w:r w:rsidR="00B97ADD">
        <w:t>3</w:t>
      </w:r>
      <w:r w:rsidR="007E75D2" w:rsidRPr="00EF4CDB">
        <w:t xml:space="preserve"> </w:t>
      </w:r>
      <w:r w:rsidRPr="00EF4CDB">
        <w:t>Process.</w:t>
      </w:r>
    </w:p>
    <w:p w14:paraId="53DD28B7" w14:textId="661F7DD3" w:rsidR="00EE53D4" w:rsidRPr="00EF4CDB" w:rsidRDefault="00EE53D4" w:rsidP="009A31AD">
      <w:pPr>
        <w:pStyle w:val="MELegal1"/>
        <w:keepNext/>
        <w:numPr>
          <w:ilvl w:val="0"/>
          <w:numId w:val="0"/>
        </w:numPr>
        <w:spacing w:before="240" w:after="0"/>
        <w:ind w:left="680" w:hanging="680"/>
        <w:rPr>
          <w:b/>
        </w:rPr>
      </w:pPr>
      <w:r w:rsidRPr="00EF4CDB">
        <w:rPr>
          <w:b/>
        </w:rPr>
        <w:t xml:space="preserve">No </w:t>
      </w:r>
      <w:r w:rsidR="00AF7329" w:rsidRPr="00EF4CDB">
        <w:rPr>
          <w:b/>
        </w:rPr>
        <w:t xml:space="preserve">contract and no </w:t>
      </w:r>
      <w:r w:rsidRPr="00EF4CDB">
        <w:rPr>
          <w:b/>
        </w:rPr>
        <w:t>representations</w:t>
      </w:r>
    </w:p>
    <w:p w14:paraId="3E1E8712" w14:textId="38947D22" w:rsidR="00AF7329" w:rsidRPr="00EF4CDB" w:rsidRDefault="00EE53D4" w:rsidP="009A31AD">
      <w:pPr>
        <w:pStyle w:val="MELegal1"/>
        <w:keepNext/>
        <w:spacing w:before="240" w:after="0"/>
        <w:rPr>
          <w:lang w:val="en-GB"/>
        </w:rPr>
      </w:pPr>
      <w:r w:rsidRPr="00EF4CDB">
        <w:rPr>
          <w:lang w:val="en-GB"/>
        </w:rPr>
        <w:t xml:space="preserve">The Proponent </w:t>
      </w:r>
      <w:r w:rsidR="00AF7329" w:rsidRPr="00EF4CDB">
        <w:rPr>
          <w:lang w:val="en-GB"/>
        </w:rPr>
        <w:t xml:space="preserve">acknowledges and </w:t>
      </w:r>
      <w:r w:rsidRPr="00EF4CDB">
        <w:rPr>
          <w:lang w:val="en-GB"/>
        </w:rPr>
        <w:t xml:space="preserve">agrees, and </w:t>
      </w:r>
      <w:r w:rsidR="00720CF5" w:rsidRPr="00EF4CDB">
        <w:rPr>
          <w:lang w:val="en-GB"/>
        </w:rPr>
        <w:t xml:space="preserve">undertakes to ensure that its </w:t>
      </w:r>
      <w:r w:rsidR="00720CF5" w:rsidRPr="00EF4CDB">
        <w:t xml:space="preserve">Consortium Members, </w:t>
      </w:r>
      <w:proofErr w:type="gramStart"/>
      <w:r w:rsidR="00720CF5" w:rsidRPr="00EF4CDB">
        <w:t>its</w:t>
      </w:r>
      <w:proofErr w:type="gramEnd"/>
      <w:r w:rsidR="00720CF5" w:rsidRPr="00EF4CDB">
        <w:t xml:space="preserve"> and their Related Bodies Corporate (if any) and any Bid Entity </w:t>
      </w:r>
      <w:r w:rsidR="00AF7329" w:rsidRPr="00EF4CDB">
        <w:rPr>
          <w:lang w:val="en-GB"/>
        </w:rPr>
        <w:t xml:space="preserve">acknowledge and </w:t>
      </w:r>
      <w:r w:rsidRPr="00EF4CDB">
        <w:rPr>
          <w:lang w:val="en-GB"/>
        </w:rPr>
        <w:t>agree, that</w:t>
      </w:r>
      <w:r w:rsidR="00AF7329" w:rsidRPr="00EF4CDB">
        <w:rPr>
          <w:lang w:val="en-GB"/>
        </w:rPr>
        <w:t>:</w:t>
      </w:r>
    </w:p>
    <w:p w14:paraId="16F613D9" w14:textId="3025CF8C" w:rsidR="00AF7329" w:rsidRPr="00EF4CDB" w:rsidRDefault="00EE53D4" w:rsidP="00AF7329">
      <w:pPr>
        <w:pStyle w:val="MELegal3"/>
        <w:spacing w:before="240"/>
        <w:rPr>
          <w:lang w:val="en-GB"/>
        </w:rPr>
      </w:pPr>
      <w:r w:rsidRPr="00EF4CDB">
        <w:rPr>
          <w:lang w:val="en-GB"/>
        </w:rPr>
        <w:t xml:space="preserve">no representation made by or on behalf of the Australian Government or AEMO in relation to the Tender </w:t>
      </w:r>
      <w:r w:rsidR="00742DD9">
        <w:rPr>
          <w:lang w:val="en-GB"/>
        </w:rPr>
        <w:t>3</w:t>
      </w:r>
      <w:r w:rsidR="007E75D2" w:rsidRPr="00EF4CDB">
        <w:rPr>
          <w:lang w:val="en-GB"/>
        </w:rPr>
        <w:t xml:space="preserve"> </w:t>
      </w:r>
      <w:r w:rsidRPr="00EF4CDB">
        <w:rPr>
          <w:lang w:val="en-GB"/>
        </w:rPr>
        <w:t xml:space="preserve">Process or its subject matter will be binding on any one or more of those parties unless that representation is expressly incorporated into any final Project Documents </w:t>
      </w:r>
      <w:proofErr w:type="gramStart"/>
      <w:r w:rsidRPr="00EF4CDB">
        <w:rPr>
          <w:lang w:val="en-GB"/>
        </w:rPr>
        <w:t>entered into</w:t>
      </w:r>
      <w:proofErr w:type="gramEnd"/>
      <w:r w:rsidRPr="00EF4CDB">
        <w:rPr>
          <w:lang w:val="en-GB"/>
        </w:rPr>
        <w:t xml:space="preserve"> in respect of the Project</w:t>
      </w:r>
      <w:r w:rsidR="00AF7329" w:rsidRPr="00EF4CDB">
        <w:rPr>
          <w:lang w:val="en-GB"/>
        </w:rPr>
        <w:t xml:space="preserve">; </w:t>
      </w:r>
    </w:p>
    <w:p w14:paraId="7797884D" w14:textId="70AE32C6" w:rsidR="00AF7329" w:rsidRPr="00EF4CDB" w:rsidRDefault="00AF7329" w:rsidP="00AF7329">
      <w:pPr>
        <w:pStyle w:val="MELegal3"/>
        <w:spacing w:before="240"/>
        <w:rPr>
          <w:lang w:val="en-GB"/>
        </w:rPr>
      </w:pPr>
      <w:r w:rsidRPr="00EF4CDB">
        <w:rPr>
          <w:lang w:val="en-GB"/>
        </w:rPr>
        <w:t>the Tender</w:t>
      </w:r>
      <w:r w:rsidR="007E75D2" w:rsidRPr="00EF4CDB">
        <w:rPr>
          <w:lang w:val="en-GB"/>
        </w:rPr>
        <w:t xml:space="preserve"> </w:t>
      </w:r>
      <w:r w:rsidR="00742DD9">
        <w:rPr>
          <w:lang w:val="en-GB"/>
        </w:rPr>
        <w:t>3</w:t>
      </w:r>
      <w:r w:rsidRPr="00EF4CDB">
        <w:rPr>
          <w:lang w:val="en-GB"/>
        </w:rPr>
        <w:t xml:space="preserve"> Process and the Tender Guidelines:</w:t>
      </w:r>
    </w:p>
    <w:p w14:paraId="67203240" w14:textId="3733AE0E" w:rsidR="00AF7329" w:rsidRPr="00EF4CDB" w:rsidRDefault="00AF7329" w:rsidP="00AF7329">
      <w:pPr>
        <w:pStyle w:val="MELegal4"/>
        <w:rPr>
          <w:lang w:val="en-GB"/>
        </w:rPr>
      </w:pPr>
      <w:r w:rsidRPr="00EF4CDB">
        <w:rPr>
          <w:lang w:val="en-GB"/>
        </w:rPr>
        <w:t>are not an offer and</w:t>
      </w:r>
      <w:proofErr w:type="gramStart"/>
      <w:r w:rsidRPr="00EF4CDB">
        <w:rPr>
          <w:lang w:val="en-GB"/>
        </w:rPr>
        <w:t>, in particular, are</w:t>
      </w:r>
      <w:proofErr w:type="gramEnd"/>
      <w:r w:rsidRPr="00EF4CDB">
        <w:rPr>
          <w:lang w:val="en-GB"/>
        </w:rPr>
        <w:t xml:space="preserve"> not an offer to enter into any Project Document </w:t>
      </w:r>
      <w:r w:rsidR="00E83983" w:rsidRPr="00EF4CDB">
        <w:rPr>
          <w:lang w:val="en-GB"/>
        </w:rPr>
        <w:t xml:space="preserve">or other contract </w:t>
      </w:r>
      <w:r w:rsidRPr="00EF4CDB">
        <w:rPr>
          <w:lang w:val="en-GB"/>
        </w:rPr>
        <w:t>with any recipient of the Tender Guidelines;</w:t>
      </w:r>
    </w:p>
    <w:p w14:paraId="59349D8F" w14:textId="3B106EE5" w:rsidR="00AF7329" w:rsidRPr="00EF4CDB" w:rsidRDefault="00AF7329" w:rsidP="00AF7329">
      <w:pPr>
        <w:pStyle w:val="MELegal4"/>
        <w:rPr>
          <w:lang w:val="en-GB"/>
        </w:rPr>
      </w:pPr>
      <w:r w:rsidRPr="00EF4CDB">
        <w:rPr>
          <w:lang w:val="en-GB"/>
        </w:rPr>
        <w:t xml:space="preserve">are only an invitation for persons to submit a Project Bid and, if applicable, a Financial Value Bid; </w:t>
      </w:r>
      <w:r w:rsidR="0013512A" w:rsidRPr="00EF4CDB">
        <w:rPr>
          <w:lang w:val="en-GB"/>
        </w:rPr>
        <w:t>and</w:t>
      </w:r>
    </w:p>
    <w:p w14:paraId="3333A074" w14:textId="1E5249E5" w:rsidR="00B81A25" w:rsidRPr="00EF4CDB" w:rsidRDefault="00AF7329" w:rsidP="00AF7329">
      <w:pPr>
        <w:pStyle w:val="MELegal4"/>
        <w:rPr>
          <w:lang w:val="en-GB"/>
        </w:rPr>
      </w:pPr>
      <w:r w:rsidRPr="00EF4CDB">
        <w:rPr>
          <w:lang w:val="en-GB"/>
        </w:rPr>
        <w:t xml:space="preserve">must not be construed, </w:t>
      </w:r>
      <w:proofErr w:type="gramStart"/>
      <w:r w:rsidRPr="00EF4CDB">
        <w:rPr>
          <w:lang w:val="en-GB"/>
        </w:rPr>
        <w:t>interpreted</w:t>
      </w:r>
      <w:proofErr w:type="gramEnd"/>
      <w:r w:rsidRPr="00EF4CDB">
        <w:rPr>
          <w:lang w:val="en-GB"/>
        </w:rPr>
        <w:t xml:space="preserve"> or relied upon, whether expressly or impliedly, as an offer capable of acceptance by any person</w:t>
      </w:r>
      <w:r w:rsidR="00B81A25" w:rsidRPr="00EF4CDB">
        <w:rPr>
          <w:lang w:val="en-GB"/>
        </w:rPr>
        <w:t>;</w:t>
      </w:r>
    </w:p>
    <w:p w14:paraId="24B056C7" w14:textId="6BC8A86F" w:rsidR="00B81A25" w:rsidRPr="00EF4CDB" w:rsidRDefault="00B81A25" w:rsidP="00B81A25">
      <w:pPr>
        <w:pStyle w:val="MELegal3"/>
        <w:rPr>
          <w:lang w:val="en-GB"/>
        </w:rPr>
      </w:pPr>
      <w:r w:rsidRPr="00EF4CDB">
        <w:rPr>
          <w:lang w:val="en-GB"/>
        </w:rPr>
        <w:t xml:space="preserve">neither the Tender Guidelines (subject to their </w:t>
      </w:r>
      <w:r w:rsidR="008234AC" w:rsidRPr="00EF4CDB">
        <w:rPr>
          <w:lang w:val="en-GB"/>
        </w:rPr>
        <w:t xml:space="preserve">Section </w:t>
      </w:r>
      <w:r w:rsidRPr="00EF4CDB">
        <w:rPr>
          <w:lang w:val="en-GB"/>
        </w:rPr>
        <w:t>4.1</w:t>
      </w:r>
      <w:r w:rsidR="0013512A" w:rsidRPr="00EF4CDB">
        <w:rPr>
          <w:lang w:val="en-GB"/>
        </w:rPr>
        <w:t xml:space="preserve"> and to this Deed Poll</w:t>
      </w:r>
      <w:r w:rsidRPr="00EF4CDB">
        <w:rPr>
          <w:lang w:val="en-GB"/>
        </w:rPr>
        <w:t xml:space="preserve">), nor the preparation or submission of a Bid by a Proponent, has any contractual effect in relation to any person proceeding with any Project or the Australian Government </w:t>
      </w:r>
      <w:proofErr w:type="gramStart"/>
      <w:r w:rsidRPr="00EF4CDB">
        <w:rPr>
          <w:lang w:val="en-GB"/>
        </w:rPr>
        <w:t>entering into</w:t>
      </w:r>
      <w:proofErr w:type="gramEnd"/>
      <w:r w:rsidRPr="00EF4CDB">
        <w:rPr>
          <w:lang w:val="en-GB"/>
        </w:rPr>
        <w:t xml:space="preserve"> the Project Documents with any person and does not create any contractual, promissory, restitutionary or other rights; </w:t>
      </w:r>
    </w:p>
    <w:p w14:paraId="6D8D2539" w14:textId="01E0DD81" w:rsidR="00B81A25" w:rsidRPr="00EF4CDB" w:rsidRDefault="00B81A25" w:rsidP="00B81A25">
      <w:pPr>
        <w:pStyle w:val="MELegal3"/>
        <w:rPr>
          <w:lang w:val="en-GB"/>
        </w:rPr>
      </w:pPr>
      <w:r w:rsidRPr="00EF4CDB">
        <w:rPr>
          <w:lang w:val="en-GB"/>
        </w:rPr>
        <w:t>the Australian Government and AEMO are under no obligation to complete the Tender</w:t>
      </w:r>
      <w:r w:rsidR="007E75D2" w:rsidRPr="00EF4CDB">
        <w:rPr>
          <w:lang w:val="en-GB"/>
        </w:rPr>
        <w:t> </w:t>
      </w:r>
      <w:r w:rsidR="006375B5">
        <w:rPr>
          <w:lang w:val="en-GB"/>
        </w:rPr>
        <w:t>3</w:t>
      </w:r>
      <w:r w:rsidR="007E75D2" w:rsidRPr="00EF4CDB">
        <w:rPr>
          <w:lang w:val="en-GB"/>
        </w:rPr>
        <w:t> </w:t>
      </w:r>
      <w:r w:rsidRPr="00EF4CDB">
        <w:rPr>
          <w:lang w:val="en-GB"/>
        </w:rPr>
        <w:t>Process outlined in the Tender Guidelines or to recommend or accept a</w:t>
      </w:r>
      <w:r w:rsidR="00F726D1" w:rsidRPr="00EF4CDB">
        <w:rPr>
          <w:lang w:val="en-GB"/>
        </w:rPr>
        <w:t>ny</w:t>
      </w:r>
      <w:r w:rsidRPr="00EF4CDB">
        <w:rPr>
          <w:lang w:val="en-GB"/>
        </w:rPr>
        <w:t xml:space="preserve"> Bid or a</w:t>
      </w:r>
      <w:r w:rsidR="00F726D1" w:rsidRPr="00EF4CDB">
        <w:rPr>
          <w:lang w:val="en-GB"/>
        </w:rPr>
        <w:t>ny</w:t>
      </w:r>
      <w:r w:rsidRPr="00EF4CDB">
        <w:rPr>
          <w:lang w:val="en-GB"/>
        </w:rPr>
        <w:t xml:space="preserve"> Project; and</w:t>
      </w:r>
    </w:p>
    <w:p w14:paraId="387CD73B" w14:textId="1489C077" w:rsidR="00B81A25" w:rsidRPr="00EF4CDB" w:rsidRDefault="00B81A25" w:rsidP="00EA67BF">
      <w:pPr>
        <w:pStyle w:val="MELegal3"/>
        <w:rPr>
          <w:lang w:val="en-GB"/>
        </w:rPr>
      </w:pPr>
      <w:r w:rsidRPr="00EF4CDB">
        <w:rPr>
          <w:lang w:val="en-GB"/>
        </w:rPr>
        <w:t>the Australian Government or AEMO may change or cancel the Tender</w:t>
      </w:r>
      <w:r w:rsidR="007E75D2" w:rsidRPr="00EF4CDB">
        <w:rPr>
          <w:lang w:val="en-GB"/>
        </w:rPr>
        <w:t xml:space="preserve"> </w:t>
      </w:r>
      <w:r w:rsidR="006375B5">
        <w:rPr>
          <w:lang w:val="en-GB"/>
        </w:rPr>
        <w:t>3</w:t>
      </w:r>
      <w:r w:rsidRPr="00EF4CDB">
        <w:rPr>
          <w:lang w:val="en-GB"/>
        </w:rPr>
        <w:t xml:space="preserve"> Process, or change the description of the requirements outlined in the Tender Guidelines, by issuing an Addendum. </w:t>
      </w:r>
    </w:p>
    <w:p w14:paraId="3F408942" w14:textId="3E84AFDE" w:rsidR="007D50EF" w:rsidRPr="00EF4CDB" w:rsidRDefault="007D50EF" w:rsidP="009A31AD">
      <w:pPr>
        <w:pStyle w:val="MELegal1"/>
        <w:numPr>
          <w:ilvl w:val="0"/>
          <w:numId w:val="0"/>
        </w:numPr>
        <w:spacing w:before="240" w:after="0"/>
        <w:ind w:left="680" w:hanging="680"/>
        <w:rPr>
          <w:b/>
        </w:rPr>
      </w:pPr>
      <w:r w:rsidRPr="00EF4CDB">
        <w:rPr>
          <w:b/>
        </w:rPr>
        <w:t>No reimbursement of costs</w:t>
      </w:r>
    </w:p>
    <w:p w14:paraId="5272BF05" w14:textId="0BF29DCB" w:rsidR="007D50EF" w:rsidRPr="00EF4CDB" w:rsidRDefault="007D50EF" w:rsidP="009A31AD">
      <w:pPr>
        <w:pStyle w:val="MELegal1"/>
        <w:spacing w:before="240" w:after="0"/>
      </w:pPr>
      <w:r w:rsidRPr="00EF4CDB">
        <w:t>The Proponent acknowledges and agrees</w:t>
      </w:r>
      <w:r w:rsidR="00720CF5" w:rsidRPr="00EF4CDB">
        <w:t xml:space="preserve">, and </w:t>
      </w:r>
      <w:r w:rsidR="00720CF5" w:rsidRPr="00EF4CDB">
        <w:rPr>
          <w:lang w:val="en-GB"/>
        </w:rPr>
        <w:t xml:space="preserve">undertakes to ensure that its </w:t>
      </w:r>
      <w:r w:rsidR="00720CF5" w:rsidRPr="00EF4CDB">
        <w:t xml:space="preserve">Consortium Members, </w:t>
      </w:r>
      <w:proofErr w:type="gramStart"/>
      <w:r w:rsidR="00720CF5" w:rsidRPr="00EF4CDB">
        <w:t>its</w:t>
      </w:r>
      <w:proofErr w:type="gramEnd"/>
      <w:r w:rsidR="00720CF5" w:rsidRPr="00EF4CDB">
        <w:t xml:space="preserve"> and their Related Bodies Corporate (if any) and any Bid Entity agree,</w:t>
      </w:r>
      <w:r w:rsidRPr="00EF4CDB">
        <w:t xml:space="preserve"> that:</w:t>
      </w:r>
    </w:p>
    <w:p w14:paraId="24B86160" w14:textId="079C754C" w:rsidR="007D50EF" w:rsidRPr="00EF4CDB" w:rsidRDefault="007D50EF" w:rsidP="009A31AD">
      <w:pPr>
        <w:pStyle w:val="MELegal3"/>
        <w:spacing w:before="240" w:after="0"/>
      </w:pPr>
      <w:r w:rsidRPr="00EF4CDB">
        <w:rPr>
          <w:rFonts w:cs="Arial"/>
        </w:rPr>
        <w:t xml:space="preserve">its </w:t>
      </w:r>
      <w:r w:rsidR="00720CF5" w:rsidRPr="00EF4CDB">
        <w:rPr>
          <w:rFonts w:cs="Arial"/>
        </w:rPr>
        <w:t xml:space="preserve">and their </w:t>
      </w:r>
      <w:r w:rsidRPr="00EF4CDB">
        <w:rPr>
          <w:rFonts w:cs="Arial"/>
        </w:rPr>
        <w:t>participation in any part or the whole of the Tender</w:t>
      </w:r>
      <w:r w:rsidR="007E75D2" w:rsidRPr="00EF4CDB">
        <w:rPr>
          <w:rFonts w:cs="Arial"/>
        </w:rPr>
        <w:t xml:space="preserve"> </w:t>
      </w:r>
      <w:r w:rsidR="006375B5">
        <w:rPr>
          <w:rFonts w:cs="Arial"/>
        </w:rPr>
        <w:t>3</w:t>
      </w:r>
      <w:r w:rsidRPr="00EF4CDB">
        <w:rPr>
          <w:rFonts w:cs="Arial"/>
        </w:rPr>
        <w:t xml:space="preserve"> Process, or in relation to any matter concerning the Tender</w:t>
      </w:r>
      <w:r w:rsidR="007E75D2" w:rsidRPr="00EF4CDB">
        <w:rPr>
          <w:rFonts w:cs="Arial"/>
        </w:rPr>
        <w:t xml:space="preserve"> </w:t>
      </w:r>
      <w:r w:rsidR="006375B5">
        <w:rPr>
          <w:rFonts w:cs="Arial"/>
        </w:rPr>
        <w:t>3</w:t>
      </w:r>
      <w:r w:rsidRPr="00EF4CDB">
        <w:rPr>
          <w:rFonts w:cs="Arial"/>
        </w:rPr>
        <w:t xml:space="preserve"> Process, will be at its </w:t>
      </w:r>
      <w:r w:rsidR="00720CF5" w:rsidRPr="00EF4CDB">
        <w:rPr>
          <w:rFonts w:cs="Arial"/>
        </w:rPr>
        <w:t xml:space="preserve">and their </w:t>
      </w:r>
      <w:r w:rsidRPr="00EF4CDB">
        <w:rPr>
          <w:rFonts w:cs="Arial"/>
        </w:rPr>
        <w:t xml:space="preserve">sole risk, </w:t>
      </w:r>
      <w:proofErr w:type="gramStart"/>
      <w:r w:rsidRPr="00EF4CDB">
        <w:rPr>
          <w:rFonts w:cs="Arial"/>
        </w:rPr>
        <w:t>cost</w:t>
      </w:r>
      <w:proofErr w:type="gramEnd"/>
      <w:r w:rsidRPr="00EF4CDB">
        <w:rPr>
          <w:rFonts w:cs="Arial"/>
        </w:rPr>
        <w:t xml:space="preserve"> and expense;</w:t>
      </w:r>
      <w:r w:rsidR="00720CF5" w:rsidRPr="00EF4CDB">
        <w:rPr>
          <w:rFonts w:cs="Arial"/>
        </w:rPr>
        <w:t xml:space="preserve"> and </w:t>
      </w:r>
    </w:p>
    <w:p w14:paraId="507C755E" w14:textId="5980752F" w:rsidR="007D50EF" w:rsidRPr="00EF4CDB" w:rsidRDefault="007D50EF" w:rsidP="009A31AD">
      <w:pPr>
        <w:pStyle w:val="MELegal3"/>
        <w:spacing w:before="240" w:after="0"/>
      </w:pPr>
      <w:r w:rsidRPr="00EF4CDB">
        <w:rPr>
          <w:rFonts w:cs="Arial"/>
        </w:rPr>
        <w:t>it is</w:t>
      </w:r>
      <w:r w:rsidR="00720CF5" w:rsidRPr="00EF4CDB">
        <w:rPr>
          <w:rFonts w:cs="Arial"/>
        </w:rPr>
        <w:t xml:space="preserve">, and they are, </w:t>
      </w:r>
      <w:r w:rsidRPr="00EF4CDB">
        <w:rPr>
          <w:rFonts w:cs="Arial"/>
        </w:rPr>
        <w:t xml:space="preserve">not entitled to be reimbursed, or to make a Claim, for any Liability incurred in connection with its </w:t>
      </w:r>
      <w:r w:rsidR="00D35CCF" w:rsidRPr="00EF4CDB">
        <w:rPr>
          <w:rFonts w:cs="Arial"/>
        </w:rPr>
        <w:t xml:space="preserve">or their </w:t>
      </w:r>
      <w:r w:rsidRPr="00EF4CDB">
        <w:rPr>
          <w:rFonts w:cs="Arial"/>
        </w:rPr>
        <w:t xml:space="preserve">participation in the Tender </w:t>
      </w:r>
      <w:r w:rsidR="006375B5">
        <w:rPr>
          <w:rFonts w:cs="Arial"/>
        </w:rPr>
        <w:t>3</w:t>
      </w:r>
      <w:r w:rsidR="007E75D2" w:rsidRPr="00EF4CDB">
        <w:rPr>
          <w:rFonts w:cs="Arial"/>
        </w:rPr>
        <w:t xml:space="preserve"> </w:t>
      </w:r>
      <w:r w:rsidRPr="00EF4CDB">
        <w:rPr>
          <w:rFonts w:cs="Arial"/>
        </w:rPr>
        <w:t>Process</w:t>
      </w:r>
      <w:r w:rsidR="00A0114A" w:rsidRPr="00EF4CDB">
        <w:rPr>
          <w:rFonts w:cs="Arial"/>
        </w:rPr>
        <w:t xml:space="preserve">, </w:t>
      </w:r>
      <w:r w:rsidR="00A0114A" w:rsidRPr="00EF4CDB">
        <w:rPr>
          <w:lang w:val="en-GB" w:eastAsia="en-AU"/>
        </w:rPr>
        <w:t xml:space="preserve">including any Liability </w:t>
      </w:r>
      <w:r w:rsidR="00F726D1" w:rsidRPr="00EF4CDB">
        <w:rPr>
          <w:lang w:val="en-GB" w:eastAsia="en-AU"/>
        </w:rPr>
        <w:t xml:space="preserve">arising </w:t>
      </w:r>
      <w:r w:rsidR="00F726D1" w:rsidRPr="00EF4CDB">
        <w:rPr>
          <w:lang w:val="en-GB" w:eastAsia="en-AU"/>
        </w:rPr>
        <w:lastRenderedPageBreak/>
        <w:t>from or in connection with or related to considering the opportunity, the preparation and/or submission of a Bid, or</w:t>
      </w:r>
      <w:r w:rsidR="00A0114A" w:rsidRPr="00EF4CDB">
        <w:rPr>
          <w:lang w:val="en-GB" w:eastAsia="en-AU"/>
        </w:rPr>
        <w:t xml:space="preserve"> incurred in attending meetings with the Australian Government or AEMO, or providing any further clarification requested by the Australian Government or AEMO</w:t>
      </w:r>
      <w:r w:rsidR="00515CA8">
        <w:rPr>
          <w:lang w:val="en-GB" w:eastAsia="en-AU"/>
        </w:rPr>
        <w:t>,</w:t>
      </w:r>
      <w:r w:rsidR="00A0114A" w:rsidRPr="00EF4CDB">
        <w:rPr>
          <w:lang w:val="en-GB" w:eastAsia="en-AU"/>
        </w:rPr>
        <w:t xml:space="preserve"> or for any work undertaken in relation to any Project</w:t>
      </w:r>
      <w:r w:rsidR="00D35CCF" w:rsidRPr="00EF4CDB">
        <w:rPr>
          <w:rFonts w:cs="Arial"/>
        </w:rPr>
        <w:t>.</w:t>
      </w:r>
    </w:p>
    <w:p w14:paraId="61A59E7C" w14:textId="2334E4F6" w:rsidR="00BD2423" w:rsidRPr="00EF4CDB" w:rsidRDefault="00BD2423" w:rsidP="009A31AD">
      <w:pPr>
        <w:pStyle w:val="MELegal1"/>
        <w:numPr>
          <w:ilvl w:val="0"/>
          <w:numId w:val="0"/>
        </w:numPr>
        <w:spacing w:before="240" w:after="0"/>
        <w:ind w:left="680" w:hanging="680"/>
        <w:rPr>
          <w:b/>
        </w:rPr>
      </w:pPr>
      <w:r w:rsidRPr="00EF4CDB">
        <w:rPr>
          <w:b/>
        </w:rPr>
        <w:t>Exclusion of Liability</w:t>
      </w:r>
    </w:p>
    <w:p w14:paraId="13929549" w14:textId="12D60979" w:rsidR="00727063" w:rsidRPr="00FC02FC" w:rsidRDefault="00BD2423" w:rsidP="00727063">
      <w:pPr>
        <w:pStyle w:val="MELegal1"/>
        <w:spacing w:before="240" w:after="0"/>
      </w:pPr>
      <w:bookmarkStart w:id="25" w:name="_Ref165365776"/>
      <w:r w:rsidRPr="00EF4CDB">
        <w:t xml:space="preserve">To the extent permitted by Law, the Proponent </w:t>
      </w:r>
      <w:r w:rsidR="00BF3330" w:rsidRPr="00EF4CDB">
        <w:rPr>
          <w:lang w:val="en-GB"/>
        </w:rPr>
        <w:t>release</w:t>
      </w:r>
      <w:r w:rsidR="008A3D68" w:rsidRPr="00EF4CDB">
        <w:rPr>
          <w:lang w:val="en-GB"/>
        </w:rPr>
        <w:t xml:space="preserve">s, </w:t>
      </w:r>
      <w:r w:rsidR="00D35CCF" w:rsidRPr="00EF4CDB">
        <w:rPr>
          <w:lang w:val="en-GB"/>
        </w:rPr>
        <w:t xml:space="preserve">and undertakes to ensure that its </w:t>
      </w:r>
      <w:r w:rsidR="00E97C49">
        <w:t>Associates</w:t>
      </w:r>
      <w:r w:rsidR="00D35CCF" w:rsidRPr="00EF4CDB">
        <w:t xml:space="preserve"> </w:t>
      </w:r>
      <w:r w:rsidR="008A3D68" w:rsidRPr="00EF4CDB">
        <w:rPr>
          <w:lang w:val="en-GB"/>
        </w:rPr>
        <w:t>release,</w:t>
      </w:r>
      <w:r w:rsidR="00BF3330" w:rsidRPr="00EF4CDB">
        <w:t xml:space="preserve"> </w:t>
      </w:r>
      <w:r w:rsidRPr="00EF4CDB">
        <w:t>the Australian Government</w:t>
      </w:r>
      <w:r w:rsidR="00BF3330" w:rsidRPr="00EF4CDB">
        <w:t xml:space="preserve"> and</w:t>
      </w:r>
      <w:r w:rsidRPr="00EF4CDB">
        <w:t xml:space="preserve"> AEMO from all </w:t>
      </w:r>
      <w:r w:rsidR="00BF3330" w:rsidRPr="00EF4CDB">
        <w:t xml:space="preserve">Claims for any </w:t>
      </w:r>
      <w:r w:rsidRPr="00EF4CDB">
        <w:t xml:space="preserve">Liability </w:t>
      </w:r>
      <w:r w:rsidRPr="00EF4CDB">
        <w:rPr>
          <w:lang w:val="en-GB"/>
        </w:rPr>
        <w:t xml:space="preserve">incurred by </w:t>
      </w:r>
      <w:r w:rsidR="00D35CCF" w:rsidRPr="00EF4CDB">
        <w:rPr>
          <w:lang w:val="en-GB"/>
        </w:rPr>
        <w:t xml:space="preserve">any of them or their Associates </w:t>
      </w:r>
      <w:r w:rsidRPr="00EF4CDB">
        <w:rPr>
          <w:lang w:val="en-GB"/>
        </w:rPr>
        <w:t xml:space="preserve">arising out of, or in connection with, </w:t>
      </w:r>
      <w:proofErr w:type="spellStart"/>
      <w:r w:rsidR="008A3D68" w:rsidRPr="00EF4CDB">
        <w:rPr>
          <w:lang w:val="en-GB"/>
        </w:rPr>
        <w:t>its</w:t>
      </w:r>
      <w:proofErr w:type="spellEnd"/>
      <w:r w:rsidR="008A3D68" w:rsidRPr="00EF4CDB">
        <w:rPr>
          <w:lang w:val="en-GB"/>
        </w:rPr>
        <w:t xml:space="preserve"> or</w:t>
      </w:r>
      <w:r w:rsidRPr="00EF4CDB">
        <w:rPr>
          <w:lang w:val="en-GB"/>
        </w:rPr>
        <w:t xml:space="preserve"> </w:t>
      </w:r>
      <w:r w:rsidR="002577F0" w:rsidRPr="00EF4CDB">
        <w:rPr>
          <w:lang w:val="en-GB"/>
        </w:rPr>
        <w:t>their</w:t>
      </w:r>
      <w:r w:rsidR="00BF3330" w:rsidRPr="00EF4CDB">
        <w:rPr>
          <w:lang w:val="en-GB"/>
        </w:rPr>
        <w:t xml:space="preserve"> participation in, or the Australian Government’s or AEMO’s conduct of, the </w:t>
      </w:r>
      <w:r w:rsidRPr="00EF4CDB">
        <w:rPr>
          <w:lang w:val="en-GB"/>
        </w:rPr>
        <w:t xml:space="preserve">Tender </w:t>
      </w:r>
      <w:r w:rsidR="00ED4444">
        <w:rPr>
          <w:lang w:val="en-GB"/>
        </w:rPr>
        <w:t>3</w:t>
      </w:r>
      <w:r w:rsidR="007E75D2" w:rsidRPr="00EF4CDB">
        <w:rPr>
          <w:lang w:val="en-GB"/>
        </w:rPr>
        <w:t xml:space="preserve"> </w:t>
      </w:r>
      <w:r w:rsidRPr="00EF4CDB">
        <w:rPr>
          <w:lang w:val="en-GB"/>
        </w:rPr>
        <w:t>Process</w:t>
      </w:r>
      <w:bookmarkEnd w:id="25"/>
      <w:r w:rsidR="00727063" w:rsidRPr="00727063">
        <w:rPr>
          <w:lang w:val="en-GB" w:eastAsia="en-AU"/>
        </w:rPr>
        <w:t xml:space="preserve"> </w:t>
      </w:r>
      <w:r w:rsidR="00727063" w:rsidRPr="008C324D">
        <w:rPr>
          <w:lang w:val="en-GB" w:eastAsia="en-AU"/>
        </w:rPr>
        <w:t>including any Liability incurred in attending meetings with the Australian Government or AEMO, or providing any further clarification requested by the Australian Government or AEMO or for any work undertaken in relation to any Project</w:t>
      </w:r>
      <w:r w:rsidR="00727063" w:rsidRPr="00EF4CDB">
        <w:rPr>
          <w:lang w:val="en-GB"/>
        </w:rPr>
        <w:t>.</w:t>
      </w:r>
    </w:p>
    <w:p w14:paraId="174FFB96" w14:textId="136576CE" w:rsidR="00BD2423" w:rsidRPr="00EF4CDB" w:rsidRDefault="00727063" w:rsidP="00727063">
      <w:pPr>
        <w:pStyle w:val="MELegal1"/>
        <w:spacing w:before="240" w:after="0"/>
      </w:pPr>
      <w:r w:rsidRPr="00C367EB">
        <w:t>Without limiting the foregoing, the Proponent represents and warrants that it and its Associates will have no Claim, and will not bring any Claim, against the Australian Government or AEMO</w:t>
      </w:r>
      <w:r w:rsidR="00791594">
        <w:t xml:space="preserve">, </w:t>
      </w:r>
      <w:r w:rsidR="00791594" w:rsidRPr="009B7841">
        <w:t>or their Associates</w:t>
      </w:r>
      <w:r w:rsidR="00791594">
        <w:t>,</w:t>
      </w:r>
      <w:r w:rsidRPr="00C367EB">
        <w:t xml:space="preserve"> arising from or in connection with the exercise or the failure to exercise the rights or discretions of the Australian Government or AEMO consistent with the rights and discretions set out in the Tender Guidelines including the Australian Government or AEMO’s rights to vary, suspend or not proceed with all or any part of the Tender </w:t>
      </w:r>
      <w:r>
        <w:t xml:space="preserve">3 </w:t>
      </w:r>
      <w:r w:rsidRPr="00C367EB">
        <w:t>Process or not to enter into a contract with any Proponent.</w:t>
      </w:r>
    </w:p>
    <w:p w14:paraId="080C97F2" w14:textId="350A8631" w:rsidR="00BF3330" w:rsidRPr="00EF4CDB" w:rsidRDefault="00BF3330" w:rsidP="009A31AD">
      <w:pPr>
        <w:pStyle w:val="MELegal1"/>
        <w:keepNext/>
        <w:numPr>
          <w:ilvl w:val="0"/>
          <w:numId w:val="0"/>
        </w:numPr>
        <w:spacing w:before="240" w:after="0"/>
        <w:rPr>
          <w:b/>
          <w:bCs/>
        </w:rPr>
      </w:pPr>
      <w:r w:rsidRPr="00EF4CDB">
        <w:rPr>
          <w:b/>
          <w:bCs/>
          <w:lang w:val="en-GB"/>
        </w:rPr>
        <w:t>Indemnification</w:t>
      </w:r>
    </w:p>
    <w:p w14:paraId="106B3020" w14:textId="25AD165E" w:rsidR="00BF3330" w:rsidRPr="00EF4CDB" w:rsidRDefault="00BF3330" w:rsidP="009A31AD">
      <w:pPr>
        <w:pStyle w:val="MELegal1"/>
        <w:spacing w:before="240" w:after="0"/>
      </w:pPr>
      <w:r w:rsidRPr="00EF4CDB">
        <w:t xml:space="preserve">The Proponent indemnifies the Australian Government and AEMO </w:t>
      </w:r>
      <w:r w:rsidR="008A3D68" w:rsidRPr="00EF4CDB">
        <w:t xml:space="preserve">from and </w:t>
      </w:r>
      <w:r w:rsidRPr="00EF4CDB">
        <w:t>against all</w:t>
      </w:r>
      <w:r w:rsidR="008A3D68" w:rsidRPr="00EF4CDB">
        <w:t xml:space="preserve"> </w:t>
      </w:r>
      <w:r w:rsidRPr="00EF4CDB">
        <w:t xml:space="preserve">Liability </w:t>
      </w:r>
      <w:r w:rsidRPr="00EF4CDB">
        <w:rPr>
          <w:lang w:val="en-GB"/>
        </w:rPr>
        <w:t xml:space="preserve">incurred by the </w:t>
      </w:r>
      <w:r w:rsidR="008A3D68" w:rsidRPr="00EF4CDB">
        <w:rPr>
          <w:lang w:val="en-GB"/>
        </w:rPr>
        <w:t>Australian Government or AEMO</w:t>
      </w:r>
      <w:r w:rsidRPr="00EF4CDB">
        <w:rPr>
          <w:lang w:val="en-GB"/>
        </w:rPr>
        <w:t xml:space="preserve"> arising out of, or in connection with</w:t>
      </w:r>
      <w:r w:rsidR="008A3D68" w:rsidRPr="00EF4CDB">
        <w:rPr>
          <w:lang w:val="en-GB"/>
        </w:rPr>
        <w:t>:</w:t>
      </w:r>
    </w:p>
    <w:p w14:paraId="42733D44" w14:textId="07E315C5" w:rsidR="008A3D68" w:rsidRPr="00EF4CDB" w:rsidRDefault="008A3D68" w:rsidP="009A31AD">
      <w:pPr>
        <w:pStyle w:val="MELegal3"/>
        <w:spacing w:before="240" w:after="0"/>
      </w:pPr>
      <w:r w:rsidRPr="00EF4CDB">
        <w:rPr>
          <w:lang w:val="en-GB"/>
        </w:rPr>
        <w:t xml:space="preserve">a breach of the Tender Guidelines by the Proponent </w:t>
      </w:r>
      <w:r w:rsidR="00D35CCF" w:rsidRPr="00EF4CDB">
        <w:rPr>
          <w:lang w:val="en-GB"/>
        </w:rPr>
        <w:t xml:space="preserve">or any of its </w:t>
      </w:r>
      <w:r w:rsidR="00D35CCF" w:rsidRPr="00EF4CDB">
        <w:t>Associates</w:t>
      </w:r>
      <w:r w:rsidR="00DC229F" w:rsidRPr="00EF4CDB">
        <w:t xml:space="preserve"> or any breach of a representation or warranty </w:t>
      </w:r>
      <w:r w:rsidR="00B61C07">
        <w:t xml:space="preserve">made or </w:t>
      </w:r>
      <w:r w:rsidR="00DC229F" w:rsidRPr="00EF4CDB">
        <w:t xml:space="preserve">given by any of them </w:t>
      </w:r>
      <w:r w:rsidR="00B61C07">
        <w:t>in</w:t>
      </w:r>
      <w:r w:rsidR="00B61C07" w:rsidRPr="00EF4CDB">
        <w:t xml:space="preserve"> </w:t>
      </w:r>
      <w:r w:rsidR="00DC229F" w:rsidRPr="00EF4CDB">
        <w:t>this Deed Poll</w:t>
      </w:r>
      <w:r w:rsidRPr="00EF4CDB">
        <w:rPr>
          <w:lang w:val="en-GB"/>
        </w:rPr>
        <w:t>;</w:t>
      </w:r>
    </w:p>
    <w:p w14:paraId="1EFFA64C" w14:textId="2CADB237" w:rsidR="008A3D68" w:rsidRPr="00EF4CDB" w:rsidRDefault="00EB2F92" w:rsidP="009A31AD">
      <w:pPr>
        <w:pStyle w:val="MELegal3"/>
        <w:spacing w:before="240" w:after="0"/>
      </w:pPr>
      <w:r w:rsidRPr="00EF4CDB">
        <w:t xml:space="preserve">the Claims referred to in clause </w:t>
      </w:r>
      <w:r w:rsidRPr="00EF4CDB">
        <w:fldChar w:fldCharType="begin"/>
      </w:r>
      <w:r w:rsidRPr="00EF4CDB">
        <w:instrText xml:space="preserve"> REF _Ref165365776 \r \h </w:instrText>
      </w:r>
      <w:r w:rsidR="00E65694" w:rsidRPr="00EF4CDB">
        <w:instrText xml:space="preserve"> \* MERGEFORMAT </w:instrText>
      </w:r>
      <w:r w:rsidRPr="00EF4CDB">
        <w:fldChar w:fldCharType="separate"/>
      </w:r>
      <w:r w:rsidR="004C338D">
        <w:t>33</w:t>
      </w:r>
      <w:r w:rsidRPr="00EF4CDB">
        <w:fldChar w:fldCharType="end"/>
      </w:r>
      <w:r w:rsidRPr="00EF4CDB">
        <w:t xml:space="preserve"> of this Deed Poll; and</w:t>
      </w:r>
    </w:p>
    <w:p w14:paraId="63D2621A" w14:textId="154FD0E4" w:rsidR="00EB2F92" w:rsidRPr="00EF4CDB" w:rsidRDefault="00EB2F92" w:rsidP="009A31AD">
      <w:pPr>
        <w:pStyle w:val="MELegal3"/>
        <w:spacing w:before="240" w:after="0"/>
      </w:pPr>
      <w:r w:rsidRPr="00EF4CDB">
        <w:t>(if applicable) any site inspection to the extent that the Liability is caused by the act or omission, including any negligence</w:t>
      </w:r>
      <w:r w:rsidR="00D35CCF" w:rsidRPr="00EF4CDB">
        <w:t>,</w:t>
      </w:r>
      <w:r w:rsidRPr="00EF4CDB">
        <w:t xml:space="preserve"> of the Proponent</w:t>
      </w:r>
      <w:r w:rsidR="00B81A25" w:rsidRPr="00EF4CDB">
        <w:t xml:space="preserve"> </w:t>
      </w:r>
      <w:r w:rsidRPr="00EF4CDB">
        <w:t>or any of its Associates</w:t>
      </w:r>
      <w:r w:rsidR="00515CA8">
        <w:t>,</w:t>
      </w:r>
      <w:r w:rsidR="00B81A25" w:rsidRPr="00EF4CDB">
        <w:t xml:space="preserve"> including its Arms’ Length Associates</w:t>
      </w:r>
      <w:r w:rsidRPr="00EF4CDB">
        <w:t>.</w:t>
      </w:r>
    </w:p>
    <w:p w14:paraId="0347D00C" w14:textId="552AAFC3" w:rsidR="00945C8A" w:rsidRPr="00EF4CDB" w:rsidRDefault="00945C8A" w:rsidP="009A31AD">
      <w:pPr>
        <w:pStyle w:val="MELegal1"/>
        <w:keepNext/>
        <w:numPr>
          <w:ilvl w:val="0"/>
          <w:numId w:val="0"/>
        </w:numPr>
        <w:spacing w:before="240" w:after="0"/>
        <w:ind w:left="680" w:hanging="680"/>
        <w:rPr>
          <w:b/>
        </w:rPr>
      </w:pPr>
      <w:r w:rsidRPr="00EF4CDB">
        <w:rPr>
          <w:b/>
        </w:rPr>
        <w:t xml:space="preserve">Compliance with Australian standards </w:t>
      </w:r>
    </w:p>
    <w:p w14:paraId="641A267E" w14:textId="655C2CDE" w:rsidR="00945C8A" w:rsidRPr="00EF4CDB" w:rsidRDefault="00945C8A" w:rsidP="009A31AD">
      <w:pPr>
        <w:pStyle w:val="MELegal1"/>
        <w:spacing w:before="240" w:after="0"/>
      </w:pPr>
      <w:r w:rsidRPr="00EF4CDB">
        <w:t>The Proponent represents that it is</w:t>
      </w:r>
      <w:r w:rsidR="00D35CCF" w:rsidRPr="00EF4CDB">
        <w:t>, or at the relevant time will be,</w:t>
      </w:r>
      <w:r w:rsidRPr="00EF4CDB">
        <w:t xml:space="preserve"> able to meet any Australian standards applicable to the </w:t>
      </w:r>
      <w:r w:rsidR="00D35CCF" w:rsidRPr="00EF4CDB">
        <w:t>performance of the</w:t>
      </w:r>
      <w:r w:rsidR="009B2857" w:rsidRPr="00EF4CDB">
        <w:t xml:space="preserve"> </w:t>
      </w:r>
      <w:r w:rsidR="00176BB5" w:rsidRPr="00EF4CDB">
        <w:t xml:space="preserve">Dispatchable </w:t>
      </w:r>
      <w:r w:rsidR="009B2857" w:rsidRPr="00EF4CDB">
        <w:t>C</w:t>
      </w:r>
      <w:r w:rsidR="00446316" w:rsidRPr="00EF4CDB">
        <w:t>ISA</w:t>
      </w:r>
      <w:r w:rsidRPr="00EF4CDB">
        <w:t>.</w:t>
      </w:r>
    </w:p>
    <w:p w14:paraId="13AB3529" w14:textId="1AF2780E" w:rsidR="00CC76E8" w:rsidRPr="00EF4CDB" w:rsidRDefault="00CC76E8" w:rsidP="009A31AD">
      <w:pPr>
        <w:pStyle w:val="MELegal1"/>
        <w:numPr>
          <w:ilvl w:val="0"/>
          <w:numId w:val="0"/>
        </w:numPr>
        <w:spacing w:before="240" w:after="0"/>
        <w:rPr>
          <w:b/>
          <w:bCs/>
        </w:rPr>
      </w:pPr>
      <w:r w:rsidRPr="00EF4CDB">
        <w:rPr>
          <w:b/>
          <w:bCs/>
        </w:rPr>
        <w:t>Declaration about proceedings</w:t>
      </w:r>
    </w:p>
    <w:p w14:paraId="2A23127B" w14:textId="3E184728" w:rsidR="00CC76E8" w:rsidRPr="00EF4CDB" w:rsidRDefault="00CC76E8" w:rsidP="009A31AD">
      <w:pPr>
        <w:pStyle w:val="MELegal1"/>
        <w:spacing w:before="240" w:after="0"/>
      </w:pPr>
      <w:r w:rsidRPr="00EF4CDB">
        <w:t xml:space="preserve">The Proponent declares that there are no </w:t>
      </w:r>
      <w:r w:rsidR="00D35CCF" w:rsidRPr="00EF4CDB">
        <w:t xml:space="preserve">legal </w:t>
      </w:r>
      <w:r w:rsidRPr="00EF4CDB">
        <w:t xml:space="preserve">proceedings that, to the best of its knowledge and belief after having </w:t>
      </w:r>
      <w:proofErr w:type="gramStart"/>
      <w:r w:rsidRPr="00EF4CDB">
        <w:t xml:space="preserve">made </w:t>
      </w:r>
      <w:r w:rsidR="00B21CA5" w:rsidRPr="00EF4CDB">
        <w:t>due</w:t>
      </w:r>
      <w:proofErr w:type="gramEnd"/>
      <w:r w:rsidR="00B21CA5" w:rsidRPr="00EF4CDB">
        <w:t xml:space="preserve"> and </w:t>
      </w:r>
      <w:r w:rsidRPr="00EF4CDB">
        <w:t xml:space="preserve">proper enquiry, are taking place, pending or threatened, against the Proponent, </w:t>
      </w:r>
      <w:r w:rsidR="00B21CA5" w:rsidRPr="00EF4CDB">
        <w:t xml:space="preserve">or </w:t>
      </w:r>
      <w:r w:rsidR="00B81A25" w:rsidRPr="00EF4CDB">
        <w:t>its</w:t>
      </w:r>
      <w:r w:rsidR="00D35CCF" w:rsidRPr="00EF4CDB">
        <w:t xml:space="preserve"> </w:t>
      </w:r>
      <w:r w:rsidR="00B21CA5" w:rsidRPr="00EF4CDB">
        <w:t>Associates</w:t>
      </w:r>
      <w:r w:rsidR="00D35CCF" w:rsidRPr="00EF4CDB">
        <w:t>,</w:t>
      </w:r>
      <w:r w:rsidR="00B21CA5" w:rsidRPr="00EF4CDB">
        <w:t xml:space="preserve"> </w:t>
      </w:r>
      <w:r w:rsidR="00D35CCF" w:rsidRPr="00EF4CDB">
        <w:t>being</w:t>
      </w:r>
      <w:r w:rsidRPr="00EF4CDB">
        <w:t xml:space="preserve"> proceedings </w:t>
      </w:r>
      <w:r w:rsidR="00D35CCF" w:rsidRPr="00EF4CDB">
        <w:t xml:space="preserve">that </w:t>
      </w:r>
      <w:r w:rsidRPr="00EF4CDB">
        <w:t xml:space="preserve">will or have the potential to </w:t>
      </w:r>
      <w:r w:rsidR="00D35CCF" w:rsidRPr="00EF4CDB">
        <w:t xml:space="preserve">have an adverse </w:t>
      </w:r>
      <w:r w:rsidRPr="00EF4CDB">
        <w:t>impact on either:</w:t>
      </w:r>
      <w:r w:rsidRPr="00EF4CDB" w:rsidDel="006A604C">
        <w:t xml:space="preserve"> </w:t>
      </w:r>
    </w:p>
    <w:p w14:paraId="1E88AF15" w14:textId="1BBC80A1" w:rsidR="00CC76E8" w:rsidRPr="00EF4CDB" w:rsidRDefault="00CC76E8" w:rsidP="009A31AD">
      <w:pPr>
        <w:pStyle w:val="MELegal3"/>
        <w:spacing w:before="240" w:after="0"/>
      </w:pPr>
      <w:r w:rsidRPr="00EF4CDB">
        <w:t xml:space="preserve">the Proponent’s </w:t>
      </w:r>
      <w:r w:rsidR="00D35CCF" w:rsidRPr="00EF4CDB">
        <w:t xml:space="preserve">(or Bid Entity’s) </w:t>
      </w:r>
      <w:r w:rsidRPr="00EF4CDB">
        <w:t xml:space="preserve">capacity to perform and fulfil its obligations </w:t>
      </w:r>
      <w:r w:rsidR="004D20F3" w:rsidRPr="00EF4CDB">
        <w:t xml:space="preserve">in </w:t>
      </w:r>
      <w:r w:rsidRPr="00EF4CDB">
        <w:t xml:space="preserve">any </w:t>
      </w:r>
      <w:r w:rsidR="00442BC9" w:rsidRPr="00EF4CDB">
        <w:t>Project Document</w:t>
      </w:r>
      <w:r w:rsidR="00D35CCF" w:rsidRPr="00EF4CDB">
        <w:t>,</w:t>
      </w:r>
      <w:r w:rsidR="00442BC9" w:rsidRPr="00EF4CDB">
        <w:t xml:space="preserve"> </w:t>
      </w:r>
      <w:r w:rsidRPr="00EF4CDB">
        <w:t xml:space="preserve">if it is </w:t>
      </w:r>
      <w:r w:rsidR="00442BC9" w:rsidRPr="00EF4CDB">
        <w:t xml:space="preserve">a </w:t>
      </w:r>
      <w:r w:rsidRPr="00EF4CDB">
        <w:t>Successful Proponent; or</w:t>
      </w:r>
    </w:p>
    <w:p w14:paraId="036026FE" w14:textId="2039EC2B" w:rsidR="00CE61AC" w:rsidRPr="00EF4CDB" w:rsidRDefault="00CC76E8" w:rsidP="009A31AD">
      <w:pPr>
        <w:pStyle w:val="MELegal3"/>
        <w:spacing w:before="240" w:after="0"/>
      </w:pPr>
      <w:r w:rsidRPr="00EF4CDB">
        <w:t>the reputation</w:t>
      </w:r>
      <w:r w:rsidR="00D35CCF" w:rsidRPr="00EF4CDB">
        <w:t xml:space="preserve"> of the Proponent, its Consortium Members (if any), its and their Related Bodies Corporate (if any), or any Bid Entity</w:t>
      </w:r>
      <w:r w:rsidR="00CE61AC" w:rsidRPr="00EF4CDB">
        <w:t xml:space="preserve">, </w:t>
      </w:r>
      <w:r w:rsidR="000461DF" w:rsidRPr="00EF4CDB">
        <w:t>or the reputation of the Australian Government or AEMO</w:t>
      </w:r>
      <w:r w:rsidR="00441FA1" w:rsidRPr="00EF4CDB">
        <w:t>,</w:t>
      </w:r>
    </w:p>
    <w:p w14:paraId="75D724B9" w14:textId="054BFCD7" w:rsidR="00CE61AC" w:rsidRPr="00EF4CDB" w:rsidRDefault="00E732DF" w:rsidP="009A31AD">
      <w:pPr>
        <w:spacing w:before="240"/>
        <w:ind w:left="680"/>
      </w:pPr>
      <w:r w:rsidRPr="00EF4CDB">
        <w:t xml:space="preserve">in each case </w:t>
      </w:r>
      <w:r w:rsidR="00CE61AC" w:rsidRPr="00EF4CDB">
        <w:t>other than the following:</w:t>
      </w:r>
    </w:p>
    <w:p w14:paraId="1C8F0770" w14:textId="1A9E5B79" w:rsidR="006E6D44" w:rsidRPr="00EF4CDB" w:rsidRDefault="00E12075" w:rsidP="009A31AD">
      <w:pPr>
        <w:pStyle w:val="MELegal3"/>
        <w:spacing w:before="240" w:after="0"/>
        <w:ind w:left="1360" w:hanging="680"/>
        <w:rPr>
          <w:i/>
          <w:iCs/>
          <w:shd w:val="clear" w:color="auto" w:fill="BFBFBF" w:themeFill="background1" w:themeFillShade="BF"/>
        </w:rPr>
      </w:pPr>
      <w:r w:rsidRPr="00EF4CDB">
        <w:rPr>
          <w:i/>
          <w:iCs/>
          <w:shd w:val="clear" w:color="auto" w:fill="BFBFBF" w:themeFill="background1" w:themeFillShade="BF"/>
        </w:rPr>
        <w:t>[insert details if applicable]</w:t>
      </w:r>
    </w:p>
    <w:p w14:paraId="7CB18D85" w14:textId="46DED218" w:rsidR="00CC76E8" w:rsidRPr="00EF4CDB" w:rsidRDefault="00CE61AC" w:rsidP="009A31AD">
      <w:pPr>
        <w:pStyle w:val="MELegal3"/>
        <w:numPr>
          <w:ilvl w:val="0"/>
          <w:numId w:val="0"/>
        </w:numPr>
        <w:spacing w:before="240" w:after="0"/>
        <w:ind w:left="1360"/>
        <w:rPr>
          <w:b/>
          <w:bCs/>
          <w:i/>
          <w:iCs/>
          <w:sz w:val="14"/>
          <w:szCs w:val="14"/>
        </w:rPr>
      </w:pPr>
      <w:r w:rsidRPr="00EF4CDB">
        <w:rPr>
          <w:b/>
          <w:bCs/>
          <w:i/>
          <w:iCs/>
          <w:sz w:val="14"/>
          <w:szCs w:val="14"/>
        </w:rPr>
        <w:t>[</w:t>
      </w:r>
      <w:r w:rsidR="006E6D44" w:rsidRPr="00EF4CDB">
        <w:rPr>
          <w:b/>
          <w:bCs/>
          <w:i/>
          <w:iCs/>
          <w:sz w:val="14"/>
          <w:szCs w:val="14"/>
        </w:rPr>
        <w:t>D</w:t>
      </w:r>
      <w:r w:rsidRPr="00EF4CDB">
        <w:rPr>
          <w:b/>
          <w:bCs/>
          <w:i/>
          <w:iCs/>
          <w:sz w:val="14"/>
          <w:szCs w:val="14"/>
        </w:rPr>
        <w:t xml:space="preserve">rafting note: Proponent to insert details if any or </w:t>
      </w:r>
      <w:r w:rsidR="00540208" w:rsidRPr="00EF4CDB">
        <w:rPr>
          <w:b/>
          <w:bCs/>
          <w:i/>
          <w:iCs/>
          <w:sz w:val="14"/>
          <w:szCs w:val="14"/>
        </w:rPr>
        <w:t xml:space="preserve">strike </w:t>
      </w:r>
      <w:r w:rsidR="00852DE7" w:rsidRPr="00EF4CDB">
        <w:rPr>
          <w:b/>
          <w:bCs/>
          <w:i/>
          <w:iCs/>
          <w:sz w:val="14"/>
          <w:szCs w:val="14"/>
        </w:rPr>
        <w:t>out this</w:t>
      </w:r>
      <w:r w:rsidRPr="00EF4CDB">
        <w:rPr>
          <w:b/>
          <w:bCs/>
          <w:i/>
          <w:iCs/>
          <w:sz w:val="14"/>
          <w:szCs w:val="14"/>
        </w:rPr>
        <w:t xml:space="preserve"> carve out]</w:t>
      </w:r>
      <w:r w:rsidR="00CC76E8" w:rsidRPr="00EF4CDB">
        <w:rPr>
          <w:b/>
          <w:bCs/>
          <w:i/>
          <w:iCs/>
          <w:sz w:val="14"/>
          <w:szCs w:val="14"/>
        </w:rPr>
        <w:t>.</w:t>
      </w:r>
    </w:p>
    <w:p w14:paraId="5DA8E4B0" w14:textId="14E9F1DF" w:rsidR="0080193A" w:rsidRPr="00EF4CDB" w:rsidRDefault="0080193A" w:rsidP="009A31AD">
      <w:pPr>
        <w:pStyle w:val="MELegal1"/>
        <w:numPr>
          <w:ilvl w:val="0"/>
          <w:numId w:val="0"/>
        </w:numPr>
        <w:spacing w:before="240" w:after="0"/>
        <w:ind w:left="680" w:hanging="680"/>
        <w:rPr>
          <w:b/>
          <w:bCs/>
        </w:rPr>
      </w:pPr>
      <w:r w:rsidRPr="00EF4CDB">
        <w:rPr>
          <w:b/>
          <w:bCs/>
        </w:rPr>
        <w:t>Declaration about Workplace Gender Equality</w:t>
      </w:r>
    </w:p>
    <w:p w14:paraId="0F16A2A0" w14:textId="4B7BDBBD" w:rsidR="0080193A" w:rsidRPr="00EF4CDB" w:rsidRDefault="0080193A" w:rsidP="009A31AD">
      <w:pPr>
        <w:pStyle w:val="MELegal1"/>
        <w:spacing w:before="240" w:after="0"/>
      </w:pPr>
      <w:r w:rsidRPr="00EF4CDB">
        <w:t>The Proponent (or any Bid Entity)</w:t>
      </w:r>
      <w:r w:rsidR="009174C7" w:rsidRPr="00EF4CDB">
        <w:t xml:space="preserve"> is</w:t>
      </w:r>
      <w:r w:rsidRPr="00EF4CDB">
        <w:t>:</w:t>
      </w:r>
    </w:p>
    <w:p w14:paraId="162E75A7" w14:textId="77777777" w:rsidR="00E12075" w:rsidRPr="00EF4CDB" w:rsidRDefault="00E12075" w:rsidP="009A31AD">
      <w:pPr>
        <w:pStyle w:val="MELegal3"/>
        <w:numPr>
          <w:ilvl w:val="0"/>
          <w:numId w:val="0"/>
        </w:numPr>
        <w:spacing w:before="240" w:after="0"/>
        <w:ind w:left="1361" w:hanging="652"/>
        <w:rPr>
          <w:b/>
          <w:bCs/>
          <w:i/>
          <w:iCs/>
          <w:sz w:val="14"/>
          <w:szCs w:val="14"/>
        </w:rPr>
      </w:pPr>
      <w:r w:rsidRPr="00EF4CDB">
        <w:rPr>
          <w:b/>
          <w:bCs/>
          <w:i/>
          <w:iCs/>
          <w:sz w:val="14"/>
          <w:szCs w:val="14"/>
        </w:rPr>
        <w:lastRenderedPageBreak/>
        <w:t>[Drafting note: Proponent to select the option that applies].</w:t>
      </w:r>
    </w:p>
    <w:p w14:paraId="556CD2C3" w14:textId="6081A795" w:rsidR="0080193A" w:rsidRPr="00EF4CDB" w:rsidRDefault="009174C7" w:rsidP="009A31AD">
      <w:pPr>
        <w:pStyle w:val="MELegal3"/>
        <w:numPr>
          <w:ilvl w:val="0"/>
          <w:numId w:val="0"/>
        </w:numPr>
        <w:spacing w:before="240" w:after="0"/>
        <w:ind w:left="1361" w:hanging="652"/>
      </w:pPr>
      <w:r w:rsidRPr="00EF4CDB">
        <w:rPr>
          <w:rFonts w:ascii="MS Gothic" w:eastAsia="MS Gothic" w:hAnsi="MS Gothic" w:hint="eastAsia"/>
        </w:rPr>
        <w:t>☐</w:t>
      </w:r>
      <w:r w:rsidRPr="00EF4CDB">
        <w:t xml:space="preserve"> </w:t>
      </w:r>
      <w:r w:rsidRPr="00EF4CDB">
        <w:tab/>
        <w:t xml:space="preserve">a </w:t>
      </w:r>
      <w:r w:rsidR="00BC4925">
        <w:t>R</w:t>
      </w:r>
      <w:r w:rsidRPr="00EF4CDB">
        <w:t xml:space="preserve">elevant </w:t>
      </w:r>
      <w:r w:rsidR="00BC4925">
        <w:t>E</w:t>
      </w:r>
      <w:r w:rsidRPr="00EF4CDB">
        <w:t xml:space="preserve">mployer and </w:t>
      </w:r>
      <w:r w:rsidR="0080193A" w:rsidRPr="00EF4CDB">
        <w:t xml:space="preserve">the Proponent </w:t>
      </w:r>
      <w:r w:rsidR="00D0796A" w:rsidRPr="00EF4CDB">
        <w:t xml:space="preserve">(or Bid Entity) </w:t>
      </w:r>
      <w:r w:rsidR="0080193A" w:rsidRPr="00EF4CDB">
        <w:t xml:space="preserve">has included in its Bid a current letter of compliance from the Workplace Gender Equality Agency which indicates its compliance with the </w:t>
      </w:r>
      <w:r w:rsidR="0080193A" w:rsidRPr="00EF4CDB">
        <w:rPr>
          <w:i/>
          <w:iCs/>
        </w:rPr>
        <w:t>Workplace Gender Equality Act 2012</w:t>
      </w:r>
      <w:r w:rsidR="0080193A" w:rsidRPr="00EF4CDB">
        <w:t xml:space="preserve"> (Cth)</w:t>
      </w:r>
      <w:r w:rsidRPr="00EF4CDB">
        <w:t>.</w:t>
      </w:r>
    </w:p>
    <w:p w14:paraId="2D677EAB" w14:textId="525720D1" w:rsidR="009174C7" w:rsidRPr="00EF4CDB" w:rsidRDefault="009174C7" w:rsidP="009A31AD">
      <w:pPr>
        <w:pStyle w:val="MELegal3"/>
        <w:numPr>
          <w:ilvl w:val="0"/>
          <w:numId w:val="0"/>
        </w:numPr>
        <w:spacing w:before="240" w:after="0"/>
        <w:ind w:left="1361" w:hanging="652"/>
        <w:rPr>
          <w:rFonts w:cs="Arial"/>
        </w:rPr>
      </w:pPr>
      <w:r w:rsidRPr="00EF4CDB">
        <w:rPr>
          <w:rFonts w:cs="Arial"/>
        </w:rPr>
        <w:t>OR</w:t>
      </w:r>
    </w:p>
    <w:p w14:paraId="135497FA" w14:textId="49FA4E85" w:rsidR="0080193A" w:rsidRPr="00EF4CDB" w:rsidRDefault="009174C7" w:rsidP="009A31AD">
      <w:pPr>
        <w:pStyle w:val="MELegal3"/>
        <w:numPr>
          <w:ilvl w:val="0"/>
          <w:numId w:val="0"/>
        </w:numPr>
        <w:spacing w:before="240" w:after="0"/>
        <w:ind w:left="1361" w:hanging="681"/>
      </w:pPr>
      <w:r w:rsidRPr="00EF4CDB">
        <w:rPr>
          <w:rFonts w:ascii="MS Gothic" w:eastAsia="MS Gothic" w:hAnsi="MS Gothic" w:hint="eastAsia"/>
        </w:rPr>
        <w:t>☐</w:t>
      </w:r>
      <w:r w:rsidRPr="00EF4CDB">
        <w:rPr>
          <w:rFonts w:ascii="MS Gothic" w:hAnsi="MS Gothic"/>
        </w:rPr>
        <w:tab/>
      </w:r>
      <w:r w:rsidRPr="00EF4CDB">
        <w:t xml:space="preserve">a </w:t>
      </w:r>
      <w:r w:rsidR="00BC4925">
        <w:t>R</w:t>
      </w:r>
      <w:r w:rsidRPr="00EF4CDB">
        <w:t xml:space="preserve">elevant </w:t>
      </w:r>
      <w:r w:rsidR="00515CA8">
        <w:t>E</w:t>
      </w:r>
      <w:r w:rsidRPr="00EF4CDB">
        <w:t>mployer and, i</w:t>
      </w:r>
      <w:r w:rsidR="0080193A" w:rsidRPr="00EF4CDB">
        <w:t>f the Proponent is selected as a Successful Proponent, the Proponent</w:t>
      </w:r>
      <w:r w:rsidR="00D0796A" w:rsidRPr="00EF4CDB">
        <w:t xml:space="preserve"> or Bid Entity</w:t>
      </w:r>
      <w:r w:rsidR="0080193A" w:rsidRPr="00EF4CDB">
        <w:t xml:space="preserve"> will obtain a letter of compliance from the Workplace Gender Equality Agency which indicates its compliance with the </w:t>
      </w:r>
      <w:r w:rsidR="0080193A" w:rsidRPr="00EF4CDB">
        <w:rPr>
          <w:i/>
          <w:iCs/>
        </w:rPr>
        <w:t>Workplace Gender Equality Act 2012</w:t>
      </w:r>
      <w:r w:rsidR="0080193A" w:rsidRPr="00EF4CDB">
        <w:t xml:space="preserve"> (Cth). The Proponent understands that it </w:t>
      </w:r>
      <w:r w:rsidR="00FF3286" w:rsidRPr="00EF4CDB">
        <w:t>will be required to</w:t>
      </w:r>
      <w:r w:rsidR="0080193A" w:rsidRPr="00EF4CDB">
        <w:t xml:space="preserve"> provide this letter before the Australian Government will </w:t>
      </w:r>
      <w:proofErr w:type="gramStart"/>
      <w:r w:rsidR="0080193A" w:rsidRPr="00EF4CDB">
        <w:t>enter into</w:t>
      </w:r>
      <w:proofErr w:type="gramEnd"/>
      <w:r w:rsidR="0080193A" w:rsidRPr="00EF4CDB">
        <w:t xml:space="preserve"> a </w:t>
      </w:r>
      <w:r w:rsidR="00176BB5" w:rsidRPr="00EF4CDB">
        <w:t xml:space="preserve">Dispatchable </w:t>
      </w:r>
      <w:r w:rsidR="0080193A" w:rsidRPr="00EF4CDB">
        <w:t>CISA with the Proponent</w:t>
      </w:r>
      <w:r w:rsidR="00D0796A" w:rsidRPr="00EF4CDB">
        <w:t xml:space="preserve"> or Bid Entity</w:t>
      </w:r>
      <w:r w:rsidR="0080193A" w:rsidRPr="00EF4CDB">
        <w:t>.</w:t>
      </w:r>
    </w:p>
    <w:p w14:paraId="1491E477" w14:textId="4016DC29" w:rsidR="009174C7" w:rsidRPr="00EF4CDB" w:rsidRDefault="009174C7" w:rsidP="009A31AD">
      <w:pPr>
        <w:pStyle w:val="MELegal3"/>
        <w:numPr>
          <w:ilvl w:val="0"/>
          <w:numId w:val="0"/>
        </w:numPr>
        <w:spacing w:before="240" w:after="0"/>
        <w:ind w:left="1361" w:hanging="681"/>
        <w:rPr>
          <w:rFonts w:asciiTheme="minorHAnsi" w:hAnsiTheme="minorHAnsi" w:cstheme="minorHAnsi"/>
        </w:rPr>
      </w:pPr>
      <w:r w:rsidRPr="00EF4CDB">
        <w:rPr>
          <w:rFonts w:asciiTheme="minorHAnsi" w:hAnsiTheme="minorHAnsi" w:cstheme="minorHAnsi"/>
        </w:rPr>
        <w:t>OR</w:t>
      </w:r>
    </w:p>
    <w:p w14:paraId="30DA13FD" w14:textId="671372D7" w:rsidR="009174C7" w:rsidRPr="00EF4CDB" w:rsidRDefault="009174C7" w:rsidP="009A31AD">
      <w:pPr>
        <w:pStyle w:val="MELegal3"/>
        <w:numPr>
          <w:ilvl w:val="0"/>
          <w:numId w:val="0"/>
        </w:numPr>
        <w:spacing w:before="240" w:after="0"/>
        <w:ind w:left="1361" w:hanging="681"/>
        <w:rPr>
          <w:rFonts w:cs="Arial"/>
        </w:rPr>
      </w:pPr>
      <w:r w:rsidRPr="00EF4CDB">
        <w:rPr>
          <w:rFonts w:ascii="Segoe UI Symbol" w:eastAsia="MS Gothic" w:hAnsi="Segoe UI Symbol" w:cs="Segoe UI Symbol"/>
        </w:rPr>
        <w:t>☐</w:t>
      </w:r>
      <w:r w:rsidRPr="00EF4CDB">
        <w:rPr>
          <w:rFonts w:cs="Arial"/>
        </w:rPr>
        <w:tab/>
        <w:t xml:space="preserve">not a </w:t>
      </w:r>
      <w:r w:rsidR="00BC4925">
        <w:rPr>
          <w:rFonts w:cs="Arial"/>
        </w:rPr>
        <w:t>R</w:t>
      </w:r>
      <w:r w:rsidRPr="00EF4CDB">
        <w:rPr>
          <w:rFonts w:cs="Arial"/>
        </w:rPr>
        <w:t xml:space="preserve">elevant </w:t>
      </w:r>
      <w:r w:rsidR="00BC4925">
        <w:rPr>
          <w:rFonts w:cs="Arial"/>
        </w:rPr>
        <w:t>E</w:t>
      </w:r>
      <w:r w:rsidRPr="00EF4CDB">
        <w:rPr>
          <w:rFonts w:cs="Arial"/>
        </w:rPr>
        <w:t>mployer.</w:t>
      </w:r>
    </w:p>
    <w:p w14:paraId="2E0E1F1B" w14:textId="7029836F" w:rsidR="00017164" w:rsidRPr="00BC4925" w:rsidRDefault="00BF5BAD" w:rsidP="009A31AD">
      <w:pPr>
        <w:pStyle w:val="MELegal1"/>
        <w:numPr>
          <w:ilvl w:val="0"/>
          <w:numId w:val="0"/>
        </w:numPr>
        <w:spacing w:before="240" w:after="0"/>
        <w:ind w:left="680" w:hanging="680"/>
        <w:rPr>
          <w:b/>
          <w:bCs/>
        </w:rPr>
      </w:pPr>
      <w:r>
        <w:rPr>
          <w:b/>
          <w:bCs/>
        </w:rPr>
        <w:t>Acknowledgements</w:t>
      </w:r>
      <w:r w:rsidRPr="00BC4925">
        <w:rPr>
          <w:b/>
          <w:bCs/>
        </w:rPr>
        <w:t xml:space="preserve"> </w:t>
      </w:r>
      <w:r w:rsidR="00017164" w:rsidRPr="00BC4925">
        <w:rPr>
          <w:b/>
          <w:bCs/>
        </w:rPr>
        <w:t>about Shadow Economy Procurement Connected Policy</w:t>
      </w:r>
    </w:p>
    <w:p w14:paraId="4CC29110" w14:textId="56EE1686" w:rsidR="00017164" w:rsidRPr="00BC4925" w:rsidRDefault="00017164" w:rsidP="009A31AD">
      <w:pPr>
        <w:pStyle w:val="MELegal1"/>
        <w:spacing w:before="240" w:after="0"/>
      </w:pPr>
      <w:r w:rsidRPr="00BC4925">
        <w:t>The Proponent acknowledges that</w:t>
      </w:r>
      <w:r w:rsidR="00C06618">
        <w:t xml:space="preserve">, in accordance with the </w:t>
      </w:r>
      <w:r w:rsidR="00C06618" w:rsidRPr="00C06618">
        <w:t>Shadow Economy Procurement Connected Policy</w:t>
      </w:r>
      <w:r w:rsidRPr="00BC4925">
        <w:t xml:space="preserve">, if it is a Successful Proponent, it </w:t>
      </w:r>
      <w:r w:rsidR="00E12075" w:rsidRPr="00BC4925">
        <w:t xml:space="preserve">(or any applicable Bid Entity) </w:t>
      </w:r>
      <w:r w:rsidRPr="00BC4925">
        <w:t>will be required to:</w:t>
      </w:r>
    </w:p>
    <w:p w14:paraId="5F43ED2D" w14:textId="6FF0378A" w:rsidR="00017164" w:rsidRPr="00BC4925" w:rsidRDefault="00017164" w:rsidP="009A31AD">
      <w:pPr>
        <w:pStyle w:val="MELegal3"/>
        <w:spacing w:before="240" w:after="0"/>
      </w:pPr>
      <w:bookmarkStart w:id="26" w:name="_Ref165400807"/>
      <w:r w:rsidRPr="00BC4925">
        <w:t>hold a</w:t>
      </w:r>
      <w:r w:rsidR="00DB5471">
        <w:t>ll</w:t>
      </w:r>
      <w:r w:rsidRPr="00BC4925">
        <w:t xml:space="preserve"> Valid and Satisfactory Statement</w:t>
      </w:r>
      <w:r w:rsidR="00DB5471">
        <w:t>s</w:t>
      </w:r>
      <w:r w:rsidRPr="00BC4925">
        <w:t xml:space="preserve"> of Tax Record </w:t>
      </w:r>
      <w:r w:rsidR="00DB5471" w:rsidRPr="00DB5471">
        <w:t xml:space="preserve">required for its entity type </w:t>
      </w:r>
      <w:r w:rsidRPr="00BC4925">
        <w:t>for the duration of any</w:t>
      </w:r>
      <w:r w:rsidR="00176BB5" w:rsidRPr="00BC4925">
        <w:t xml:space="preserve"> Dispatchable</w:t>
      </w:r>
      <w:r w:rsidRPr="00BC4925">
        <w:t xml:space="preserve"> CISA </w:t>
      </w:r>
      <w:proofErr w:type="gramStart"/>
      <w:r w:rsidRPr="00BC4925">
        <w:t>entered into</w:t>
      </w:r>
      <w:proofErr w:type="gramEnd"/>
      <w:r w:rsidRPr="00BC4925">
        <w:t xml:space="preserve"> with the Australian Government and, on request by the Australian Government, provide to the Australian Government a copy of any such Statement of Tax Record;</w:t>
      </w:r>
      <w:bookmarkEnd w:id="26"/>
    </w:p>
    <w:p w14:paraId="4BEEB36F" w14:textId="68A31E00" w:rsidR="00017164" w:rsidRPr="00BC4925" w:rsidRDefault="00017164" w:rsidP="009A31AD">
      <w:pPr>
        <w:pStyle w:val="MELegal3"/>
        <w:spacing w:before="240" w:after="0"/>
      </w:pPr>
      <w:bookmarkStart w:id="27" w:name="_Ref171689004"/>
      <w:r w:rsidRPr="00BC4925">
        <w:t xml:space="preserve">ensure that any </w:t>
      </w:r>
      <w:proofErr w:type="gramStart"/>
      <w:r w:rsidRPr="00BC4925">
        <w:t>first tier</w:t>
      </w:r>
      <w:proofErr w:type="gramEnd"/>
      <w:r w:rsidRPr="00BC4925">
        <w:t xml:space="preserve"> subcontractor</w:t>
      </w:r>
      <w:r w:rsidR="00E12075" w:rsidRPr="00BC4925">
        <w:t xml:space="preserve"> that</w:t>
      </w:r>
      <w:r w:rsidRPr="00BC4925">
        <w:t xml:space="preserve"> it engages to deliver goods or services with an estimated value of over $4 million (GST inclusive) holds a</w:t>
      </w:r>
      <w:r w:rsidR="00DB5471">
        <w:t>ll</w:t>
      </w:r>
      <w:r w:rsidRPr="00BC4925">
        <w:t xml:space="preserve"> Valid and Satisfactory Statement</w:t>
      </w:r>
      <w:r w:rsidR="00DB5471">
        <w:t>s</w:t>
      </w:r>
      <w:r w:rsidRPr="00BC4925">
        <w:t xml:space="preserve"> of Tax Record </w:t>
      </w:r>
      <w:r w:rsidR="00DB5471" w:rsidRPr="00DB5471">
        <w:t xml:space="preserve">required for its entity type </w:t>
      </w:r>
      <w:r w:rsidRPr="00BC4925">
        <w:t xml:space="preserve">for the duration of any subcontract </w:t>
      </w:r>
      <w:r w:rsidR="00E12075" w:rsidRPr="00BC4925">
        <w:t>(or the</w:t>
      </w:r>
      <w:r w:rsidR="00107041" w:rsidRPr="00BC4925">
        <w:t xml:space="preserve"> Dispatchable</w:t>
      </w:r>
      <w:r w:rsidR="00E12075" w:rsidRPr="00BC4925">
        <w:t xml:space="preserve"> CISA, whichever is shorter) </w:t>
      </w:r>
      <w:r w:rsidRPr="00BC4925">
        <w:t>in relation to those goods or services; and</w:t>
      </w:r>
      <w:bookmarkEnd w:id="27"/>
    </w:p>
    <w:p w14:paraId="1F668C3B" w14:textId="3089384B" w:rsidR="00017164" w:rsidRPr="00BC4925" w:rsidRDefault="00017164" w:rsidP="009A31AD">
      <w:pPr>
        <w:pStyle w:val="MELegal3"/>
        <w:spacing w:before="240" w:after="0"/>
      </w:pPr>
      <w:r w:rsidRPr="00BC4925">
        <w:t>retain a copy of all Statement</w:t>
      </w:r>
      <w:r w:rsidR="00E12075" w:rsidRPr="00BC4925">
        <w:t>s</w:t>
      </w:r>
      <w:r w:rsidRPr="00BC4925">
        <w:t xml:space="preserve"> of Tax Record held by any first tier subcontractor</w:t>
      </w:r>
      <w:r w:rsidR="00DB5471">
        <w:t xml:space="preserve">, as </w:t>
      </w:r>
      <w:r w:rsidR="00DB5471" w:rsidRPr="00DB5471">
        <w:t>required for its entity type</w:t>
      </w:r>
      <w:r w:rsidR="00DB5471">
        <w:t>,</w:t>
      </w:r>
      <w:r w:rsidRPr="00BC4925">
        <w:t xml:space="preserve"> in accordance with clause </w:t>
      </w:r>
      <w:r w:rsidR="00F5409C" w:rsidRPr="00BC4925">
        <w:fldChar w:fldCharType="begin"/>
      </w:r>
      <w:r w:rsidR="00F5409C" w:rsidRPr="00BC4925">
        <w:instrText xml:space="preserve"> REF _Ref171689004 \w \h  \* MERGEFORMAT </w:instrText>
      </w:r>
      <w:r w:rsidR="00F5409C" w:rsidRPr="00BC4925">
        <w:fldChar w:fldCharType="separate"/>
      </w:r>
      <w:r w:rsidR="004C338D">
        <w:t>39(b)</w:t>
      </w:r>
      <w:r w:rsidR="00F5409C" w:rsidRPr="00BC4925">
        <w:fldChar w:fldCharType="end"/>
      </w:r>
      <w:r w:rsidRPr="00BC4925">
        <w:t xml:space="preserve"> and, on request by the Australian Government, provide to the Australian Government, a copy of any such Statement</w:t>
      </w:r>
      <w:r w:rsidR="00E12075" w:rsidRPr="00BC4925">
        <w:t>s</w:t>
      </w:r>
      <w:r w:rsidRPr="00BC4925">
        <w:t xml:space="preserve"> of Tax Record. </w:t>
      </w:r>
    </w:p>
    <w:p w14:paraId="75E739BC" w14:textId="34C31988" w:rsidR="00017164" w:rsidRPr="00BC4925" w:rsidRDefault="00017164" w:rsidP="009A31AD">
      <w:pPr>
        <w:pStyle w:val="MELegal1"/>
        <w:spacing w:before="240" w:after="0"/>
      </w:pPr>
      <w:r w:rsidRPr="00BC4925">
        <w:t>The Proponent acknowledges that</w:t>
      </w:r>
      <w:r w:rsidR="00E12075" w:rsidRPr="00BC4925">
        <w:t>,</w:t>
      </w:r>
      <w:r w:rsidRPr="00BC4925">
        <w:t xml:space="preserve"> if it is a Successful Proponent and it</w:t>
      </w:r>
      <w:r w:rsidR="00D0796A" w:rsidRPr="00BC4925">
        <w:t xml:space="preserve"> or its Bid Entity</w:t>
      </w:r>
      <w:r w:rsidRPr="00BC4925">
        <w:t xml:space="preserve"> does not comply with the requirements outlined in clause </w:t>
      </w:r>
      <w:r w:rsidR="00F5409C" w:rsidRPr="00BC4925">
        <w:fldChar w:fldCharType="begin"/>
      </w:r>
      <w:r w:rsidR="00F5409C" w:rsidRPr="00BC4925">
        <w:instrText xml:space="preserve"> REF _Ref165400807 \w \h  \* MERGEFORMAT </w:instrText>
      </w:r>
      <w:r w:rsidR="00F5409C" w:rsidRPr="00BC4925">
        <w:fldChar w:fldCharType="separate"/>
      </w:r>
      <w:r w:rsidR="004C338D">
        <w:t>39(a)</w:t>
      </w:r>
      <w:r w:rsidR="00F5409C" w:rsidRPr="00BC4925">
        <w:fldChar w:fldCharType="end"/>
      </w:r>
      <w:r w:rsidR="00E12075" w:rsidRPr="00BC4925">
        <w:t>,</w:t>
      </w:r>
      <w:r w:rsidRPr="00BC4925">
        <w:t xml:space="preserve"> that it will be a breach of the</w:t>
      </w:r>
      <w:r w:rsidR="00107041" w:rsidRPr="00BC4925">
        <w:t xml:space="preserve"> Dispatchable</w:t>
      </w:r>
      <w:r w:rsidRPr="00BC4925">
        <w:t xml:space="preserve"> CISA.</w:t>
      </w:r>
    </w:p>
    <w:p w14:paraId="450E0142" w14:textId="54C9472D" w:rsidR="009174C7" w:rsidRPr="00EF4CDB" w:rsidRDefault="00BF5BAD" w:rsidP="009A31AD">
      <w:pPr>
        <w:pStyle w:val="MELegal1"/>
        <w:numPr>
          <w:ilvl w:val="0"/>
          <w:numId w:val="0"/>
        </w:numPr>
        <w:spacing w:before="240" w:after="0"/>
        <w:ind w:left="680" w:hanging="680"/>
        <w:rPr>
          <w:b/>
          <w:bCs/>
        </w:rPr>
      </w:pPr>
      <w:r>
        <w:rPr>
          <w:b/>
          <w:bCs/>
        </w:rPr>
        <w:t>Representation and warranty</w:t>
      </w:r>
      <w:r w:rsidRPr="00EF4CDB">
        <w:rPr>
          <w:b/>
          <w:bCs/>
        </w:rPr>
        <w:t xml:space="preserve"> </w:t>
      </w:r>
      <w:r w:rsidR="009174C7" w:rsidRPr="00EF4CDB">
        <w:rPr>
          <w:b/>
          <w:bCs/>
        </w:rPr>
        <w:t xml:space="preserve">about Modern Slavery </w:t>
      </w:r>
    </w:p>
    <w:p w14:paraId="6035B15A" w14:textId="63715D86" w:rsidR="009174C7" w:rsidRPr="00EF4CDB" w:rsidRDefault="009174C7" w:rsidP="009A31AD">
      <w:pPr>
        <w:pStyle w:val="MELegal1"/>
        <w:spacing w:before="240" w:after="0"/>
      </w:pPr>
      <w:r w:rsidRPr="00EF4CDB">
        <w:t xml:space="preserve">If the Proponent or any Bid Entity is a </w:t>
      </w:r>
      <w:r w:rsidRPr="00EF4CDB">
        <w:rPr>
          <w:i/>
          <w:iCs/>
        </w:rPr>
        <w:t>reporting entity</w:t>
      </w:r>
      <w:r w:rsidRPr="00EF4CDB">
        <w:t xml:space="preserve"> (as defined by the </w:t>
      </w:r>
      <w:r w:rsidRPr="00EF4CDB">
        <w:rPr>
          <w:i/>
          <w:iCs/>
        </w:rPr>
        <w:t xml:space="preserve">Modern Slavery Act 2018 </w:t>
      </w:r>
      <w:r w:rsidRPr="00EF4CDB">
        <w:t xml:space="preserve">(Cth)), the Proponent represents and warrants that it (or the Bid Entity, as applicable) has complied, and will comply, with its obligations </w:t>
      </w:r>
      <w:r w:rsidR="004D20F3" w:rsidRPr="00EF4CDB">
        <w:t xml:space="preserve">arising </w:t>
      </w:r>
      <w:r w:rsidRPr="00EF4CDB">
        <w:t>under that Act.</w:t>
      </w:r>
    </w:p>
    <w:p w14:paraId="3C0BA226" w14:textId="48BC59E5" w:rsidR="005314FA" w:rsidRPr="00EF4CDB" w:rsidRDefault="00BF5BAD" w:rsidP="009A31AD">
      <w:pPr>
        <w:pStyle w:val="MELegal1"/>
        <w:keepNext/>
        <w:numPr>
          <w:ilvl w:val="0"/>
          <w:numId w:val="0"/>
        </w:numPr>
        <w:spacing w:before="240" w:after="0"/>
        <w:ind w:left="680" w:hanging="680"/>
        <w:rPr>
          <w:b/>
          <w:bCs/>
        </w:rPr>
      </w:pPr>
      <w:r>
        <w:rPr>
          <w:b/>
          <w:bCs/>
        </w:rPr>
        <w:t>Representation and warranty</w:t>
      </w:r>
      <w:r w:rsidR="005314FA" w:rsidRPr="00EF4CDB">
        <w:rPr>
          <w:b/>
          <w:bCs/>
        </w:rPr>
        <w:t xml:space="preserve"> about Prohibited Dealings</w:t>
      </w:r>
    </w:p>
    <w:p w14:paraId="0CA57254" w14:textId="71A4C03D" w:rsidR="005314FA" w:rsidRPr="00EF4CDB" w:rsidRDefault="005314FA" w:rsidP="009A31AD">
      <w:pPr>
        <w:pStyle w:val="MELegal1"/>
        <w:spacing w:before="240" w:after="0"/>
      </w:pPr>
      <w:bookmarkStart w:id="28" w:name="_Ref151146342"/>
      <w:r w:rsidRPr="00EF4CDB">
        <w:t xml:space="preserve">The Proponent represents and warrants that, at the time of </w:t>
      </w:r>
      <w:r w:rsidR="00E12075" w:rsidRPr="00EF4CDB">
        <w:t>signing this Deed Poll</w:t>
      </w:r>
      <w:r w:rsidRPr="00EF4CDB">
        <w:t xml:space="preserve">, it </w:t>
      </w:r>
      <w:r w:rsidR="00607747" w:rsidRPr="00EF4CDB">
        <w:t xml:space="preserve">is not, </w:t>
      </w:r>
      <w:r w:rsidR="00E12075" w:rsidRPr="00EF4CDB">
        <w:t xml:space="preserve">and its Consortium Members (if any), its and their Related Bodies Corporate (if any) and any Bid Entity are </w:t>
      </w:r>
      <w:r w:rsidRPr="00EF4CDB">
        <w:t xml:space="preserve">not, and, to the best of the Proponent’s knowledge (having made </w:t>
      </w:r>
      <w:r w:rsidR="00AC3365" w:rsidRPr="00EF4CDB">
        <w:t>proper</w:t>
      </w:r>
      <w:r w:rsidRPr="00EF4CDB">
        <w:t xml:space="preserve"> enquires), the</w:t>
      </w:r>
      <w:r w:rsidR="00E12075" w:rsidRPr="00EF4CDB">
        <w:t>ir</w:t>
      </w:r>
      <w:r w:rsidRPr="00EF4CDB">
        <w:t xml:space="preserve"> </w:t>
      </w:r>
      <w:r w:rsidR="00E12075" w:rsidRPr="00EF4CDB">
        <w:t xml:space="preserve">respective Close Associates </w:t>
      </w:r>
      <w:r w:rsidRPr="00EF4CDB">
        <w:t>are not:</w:t>
      </w:r>
      <w:bookmarkEnd w:id="28"/>
    </w:p>
    <w:p w14:paraId="421FBDF5" w14:textId="77777777" w:rsidR="005314FA" w:rsidRPr="00EF4CDB" w:rsidRDefault="005314FA" w:rsidP="009A31AD">
      <w:pPr>
        <w:pStyle w:val="MELegal3"/>
        <w:spacing w:before="240" w:after="0"/>
      </w:pPr>
      <w:bookmarkStart w:id="29" w:name="_Ref151146254"/>
      <w:r w:rsidRPr="00EF4CDB">
        <w:t xml:space="preserve">directly or indirectly engaged in preparing, planning, </w:t>
      </w:r>
      <w:proofErr w:type="gramStart"/>
      <w:r w:rsidRPr="00EF4CDB">
        <w:t>assisting</w:t>
      </w:r>
      <w:proofErr w:type="gramEnd"/>
      <w:r w:rsidRPr="00EF4CDB">
        <w:t xml:space="preserve"> or fostering a terrorist act;</w:t>
      </w:r>
      <w:bookmarkEnd w:id="29"/>
    </w:p>
    <w:p w14:paraId="56C737BE" w14:textId="022C96F6" w:rsidR="005314FA" w:rsidRPr="00EF4CDB" w:rsidRDefault="005314FA" w:rsidP="009A31AD">
      <w:pPr>
        <w:pStyle w:val="MELegal3"/>
        <w:spacing w:before="240" w:after="0"/>
      </w:pPr>
      <w:r w:rsidRPr="00EF4CDB">
        <w:t xml:space="preserve">a listed terrorist organisations for the purposes of the </w:t>
      </w:r>
      <w:r w:rsidRPr="00EF4CDB">
        <w:rPr>
          <w:i/>
          <w:iCs/>
        </w:rPr>
        <w:t>Criminal Code Act 1995</w:t>
      </w:r>
      <w:r w:rsidRPr="00EF4CDB">
        <w:t xml:space="preserve"> (Cth) (details of listed terrorist organisations are available at </w:t>
      </w:r>
      <w:hyperlink r:id="rId16" w:history="1">
        <w:r w:rsidR="00C47C2E" w:rsidRPr="00EF4CDB">
          <w:rPr>
            <w:rStyle w:val="Hyperlink"/>
          </w:rPr>
          <w:t>https://www.nationalsecurity.gov.au/what-australia-is-doing/terrorist-organisations/listed-terrorist-organisations</w:t>
        </w:r>
      </w:hyperlink>
      <w:r w:rsidRPr="00EF4CDB">
        <w:t>);</w:t>
      </w:r>
    </w:p>
    <w:p w14:paraId="33B268C3" w14:textId="5F3D5DF0" w:rsidR="005314FA" w:rsidRPr="00EF4CDB" w:rsidRDefault="005314FA" w:rsidP="009A31AD">
      <w:pPr>
        <w:pStyle w:val="MELegal3"/>
        <w:spacing w:before="240" w:after="0"/>
      </w:pPr>
      <w:r w:rsidRPr="00EF4CDB">
        <w:t xml:space="preserve">subject to sanctions or similar measures under the </w:t>
      </w:r>
      <w:r w:rsidRPr="00EF4CDB">
        <w:rPr>
          <w:i/>
          <w:iCs/>
        </w:rPr>
        <w:t>Charter of the United Nations Act 1945</w:t>
      </w:r>
      <w:r w:rsidRPr="00EF4CDB">
        <w:t xml:space="preserve"> (Cth) or the </w:t>
      </w:r>
      <w:r w:rsidRPr="00EF4CDB">
        <w:rPr>
          <w:i/>
          <w:iCs/>
        </w:rPr>
        <w:t>Autonomous Sanctions Act 2011</w:t>
      </w:r>
      <w:r w:rsidRPr="00EF4CDB">
        <w:t xml:space="preserve"> (Cth) (details of individuals and entities are available at: </w:t>
      </w:r>
      <w:hyperlink r:id="rId17" w:history="1">
        <w:r w:rsidR="00F453E2" w:rsidRPr="00EF4CDB">
          <w:rPr>
            <w:rStyle w:val="Hyperlink"/>
          </w:rPr>
          <w:t>https://dfat.gov.au/international-relations/security/sanctions/Pages/consolidated-list.aspx</w:t>
        </w:r>
      </w:hyperlink>
      <w:r w:rsidRPr="00EF4CDB">
        <w:t>);</w:t>
      </w:r>
    </w:p>
    <w:p w14:paraId="5E69DA87" w14:textId="34AEBCCC" w:rsidR="005314FA" w:rsidRPr="00EF4CDB" w:rsidRDefault="005314FA" w:rsidP="009A31AD">
      <w:pPr>
        <w:pStyle w:val="MELegal3"/>
        <w:spacing w:before="240" w:after="0"/>
      </w:pPr>
      <w:bookmarkStart w:id="30" w:name="_Ref151146306"/>
      <w:r w:rsidRPr="00EF4CDB">
        <w:lastRenderedPageBreak/>
        <w:t xml:space="preserve">listed on the 'World Bank's Listing of Ineligible Firms and Individuals' posted at: </w:t>
      </w:r>
      <w:hyperlink r:id="rId18" w:history="1">
        <w:r w:rsidR="007C3F5E" w:rsidRPr="00EF4CDB">
          <w:rPr>
            <w:rStyle w:val="Hyperlink"/>
          </w:rPr>
          <w:t>https://www.worldbank.org/en/projects-operations/procurement/debarred-firms</w:t>
        </w:r>
      </w:hyperlink>
      <w:r w:rsidRPr="00EF4CDB">
        <w:t>;</w:t>
      </w:r>
      <w:bookmarkEnd w:id="30"/>
    </w:p>
    <w:p w14:paraId="1DF15725" w14:textId="738D7E63" w:rsidR="005314FA" w:rsidRPr="00EF4CDB" w:rsidRDefault="005314FA" w:rsidP="009A31AD">
      <w:pPr>
        <w:pStyle w:val="MELegal3"/>
        <w:spacing w:before="240" w:after="0"/>
      </w:pPr>
      <w:r w:rsidRPr="00EF4CDB">
        <w:t xml:space="preserve">owned, controlled by, acting on behalf of, or at the direction of individuals, persons, entities or organisations referred to in clauses </w:t>
      </w:r>
      <w:r w:rsidR="00F5409C" w:rsidRPr="00EF4CDB">
        <w:fldChar w:fldCharType="begin"/>
      </w:r>
      <w:r w:rsidR="00F5409C" w:rsidRPr="00EF4CDB">
        <w:instrText xml:space="preserve"> REF _Ref151146254 \w \h  \* MERGEFORMAT </w:instrText>
      </w:r>
      <w:r w:rsidR="00F5409C" w:rsidRPr="00EF4CDB">
        <w:fldChar w:fldCharType="separate"/>
      </w:r>
      <w:r w:rsidR="004C338D">
        <w:t>42(a)</w:t>
      </w:r>
      <w:r w:rsidR="00F5409C" w:rsidRPr="00EF4CDB">
        <w:fldChar w:fldCharType="end"/>
      </w:r>
      <w:r w:rsidRPr="00EF4CDB">
        <w:t xml:space="preserve"> to </w:t>
      </w:r>
      <w:r w:rsidR="00F5409C" w:rsidRPr="00EF4CDB">
        <w:fldChar w:fldCharType="begin"/>
      </w:r>
      <w:r w:rsidR="00F5409C" w:rsidRPr="00EF4CDB">
        <w:instrText xml:space="preserve"> REF _Ref151146306 \w \h  \* MERGEFORMAT </w:instrText>
      </w:r>
      <w:r w:rsidR="00F5409C" w:rsidRPr="00EF4CDB">
        <w:fldChar w:fldCharType="separate"/>
      </w:r>
      <w:r w:rsidR="004C338D">
        <w:t>42(d)</w:t>
      </w:r>
      <w:r w:rsidR="00F5409C" w:rsidRPr="00EF4CDB">
        <w:fldChar w:fldCharType="end"/>
      </w:r>
      <w:r w:rsidRPr="00EF4CDB">
        <w:t>; or</w:t>
      </w:r>
    </w:p>
    <w:p w14:paraId="4EA8E1B6" w14:textId="7822F63E" w:rsidR="005314FA" w:rsidRPr="00EF4CDB" w:rsidRDefault="005314FA" w:rsidP="009A31AD">
      <w:pPr>
        <w:pStyle w:val="MELegal3"/>
        <w:spacing w:before="240" w:after="0"/>
      </w:pPr>
      <w:r w:rsidRPr="00EF4CDB">
        <w:t xml:space="preserve">providing direct or indirect support, resources or assets (including any grant monies) to individuals, persons, entities or organisations referred to in clauses </w:t>
      </w:r>
      <w:r w:rsidR="00F5409C" w:rsidRPr="00EF4CDB">
        <w:fldChar w:fldCharType="begin"/>
      </w:r>
      <w:r w:rsidR="00F5409C" w:rsidRPr="00EF4CDB">
        <w:instrText xml:space="preserve"> REF _Ref151146254 \w \h  \* MERGEFORMAT </w:instrText>
      </w:r>
      <w:r w:rsidR="00F5409C" w:rsidRPr="00EF4CDB">
        <w:fldChar w:fldCharType="separate"/>
      </w:r>
      <w:r w:rsidR="004C338D">
        <w:t>42(a)</w:t>
      </w:r>
      <w:r w:rsidR="00F5409C" w:rsidRPr="00EF4CDB">
        <w:fldChar w:fldCharType="end"/>
      </w:r>
      <w:r w:rsidRPr="00EF4CDB">
        <w:t xml:space="preserve"> to </w:t>
      </w:r>
      <w:r w:rsidR="00F5409C" w:rsidRPr="00EF4CDB">
        <w:fldChar w:fldCharType="begin"/>
      </w:r>
      <w:r w:rsidR="00F5409C" w:rsidRPr="00EF4CDB">
        <w:instrText xml:space="preserve"> REF _Ref151146306 \w \h  \* MERGEFORMAT </w:instrText>
      </w:r>
      <w:r w:rsidR="00F5409C" w:rsidRPr="00EF4CDB">
        <w:fldChar w:fldCharType="separate"/>
      </w:r>
      <w:r w:rsidR="004C338D">
        <w:t>42(d)</w:t>
      </w:r>
      <w:r w:rsidR="00F5409C" w:rsidRPr="00EF4CDB">
        <w:fldChar w:fldCharType="end"/>
      </w:r>
      <w:r w:rsidRPr="00EF4CDB">
        <w:t>.</w:t>
      </w:r>
    </w:p>
    <w:p w14:paraId="7ADD7DB6" w14:textId="6E2F1AAA" w:rsidR="005314FA" w:rsidRPr="00EF4CDB" w:rsidRDefault="005314FA" w:rsidP="009A31AD">
      <w:pPr>
        <w:pStyle w:val="MELegal1"/>
        <w:spacing w:before="240" w:after="0"/>
      </w:pPr>
      <w:r w:rsidRPr="00EF4CDB">
        <w:t xml:space="preserve">If, </w:t>
      </w:r>
      <w:r w:rsidR="00E12075" w:rsidRPr="00EF4CDB">
        <w:t xml:space="preserve">after signing this Deed Poll and </w:t>
      </w:r>
      <w:r w:rsidRPr="00EF4CDB">
        <w:t xml:space="preserve">before the finalisation of the Tender </w:t>
      </w:r>
      <w:r w:rsidR="00066B98">
        <w:t>3</w:t>
      </w:r>
      <w:r w:rsidR="007E75D2" w:rsidRPr="00EF4CDB">
        <w:t xml:space="preserve"> </w:t>
      </w:r>
      <w:r w:rsidRPr="00EF4CDB">
        <w:t xml:space="preserve">Process, the Proponent becomes </w:t>
      </w:r>
      <w:r w:rsidR="00AC3365" w:rsidRPr="00EF4CDB">
        <w:t xml:space="preserve">aware </w:t>
      </w:r>
      <w:r w:rsidRPr="00EF4CDB">
        <w:t>that there are reasonable grounds to suspect</w:t>
      </w:r>
      <w:r w:rsidR="00AC3365" w:rsidRPr="00EF4CDB">
        <w:t xml:space="preserve"> t</w:t>
      </w:r>
      <w:r w:rsidR="00E12075" w:rsidRPr="00EF4CDB">
        <w:t>hat t</w:t>
      </w:r>
      <w:r w:rsidR="00AC3365" w:rsidRPr="00EF4CDB">
        <w:t xml:space="preserve">he representation and warranty given </w:t>
      </w:r>
      <w:r w:rsidR="00E12075" w:rsidRPr="00EF4CDB">
        <w:t xml:space="preserve">in </w:t>
      </w:r>
      <w:r w:rsidR="00AC3365" w:rsidRPr="00EF4CDB">
        <w:t xml:space="preserve">clause </w:t>
      </w:r>
      <w:r w:rsidR="00AC3365" w:rsidRPr="00EF4CDB">
        <w:fldChar w:fldCharType="begin"/>
      </w:r>
      <w:r w:rsidR="00AC3365" w:rsidRPr="00EF4CDB">
        <w:instrText xml:space="preserve"> REF _Ref151146342 \w \h </w:instrText>
      </w:r>
      <w:r w:rsidR="00E65694" w:rsidRPr="00EF4CDB">
        <w:instrText xml:space="preserve"> \* MERGEFORMAT </w:instrText>
      </w:r>
      <w:r w:rsidR="00AC3365" w:rsidRPr="00EF4CDB">
        <w:fldChar w:fldCharType="separate"/>
      </w:r>
      <w:r w:rsidR="004C338D">
        <w:t>42</w:t>
      </w:r>
      <w:r w:rsidR="00AC3365" w:rsidRPr="00EF4CDB">
        <w:fldChar w:fldCharType="end"/>
      </w:r>
      <w:r w:rsidRPr="00EF4CDB">
        <w:t xml:space="preserve"> </w:t>
      </w:r>
      <w:r w:rsidR="00AC3365" w:rsidRPr="00EF4CDB">
        <w:t>is no longer accurate or reliable</w:t>
      </w:r>
      <w:r w:rsidRPr="00EF4CDB">
        <w:t xml:space="preserve">, the Proponent </w:t>
      </w:r>
      <w:r w:rsidR="00E12075" w:rsidRPr="00EF4CDB">
        <w:t>undertakes to</w:t>
      </w:r>
      <w:r w:rsidRPr="00EF4CDB">
        <w:t xml:space="preserve"> promptly notify the Australian Government and AEMO in writing of </w:t>
      </w:r>
      <w:r w:rsidR="00AC3365" w:rsidRPr="00EF4CDB">
        <w:t>the relevant circumstances.</w:t>
      </w:r>
    </w:p>
    <w:p w14:paraId="06E45043" w14:textId="201ECC31" w:rsidR="005314FA" w:rsidRDefault="00AC3365" w:rsidP="009A31AD">
      <w:pPr>
        <w:pStyle w:val="MELegal1"/>
        <w:spacing w:before="240" w:after="0"/>
      </w:pPr>
      <w:r w:rsidRPr="00EF4CDB">
        <w:t>The Proponent acknowledges that</w:t>
      </w:r>
      <w:r w:rsidR="00E12075" w:rsidRPr="00EF4CDB">
        <w:t>,</w:t>
      </w:r>
      <w:r w:rsidRPr="00EF4CDB">
        <w:t xml:space="preserve"> if it is a Successful Proponent and it </w:t>
      </w:r>
      <w:r w:rsidR="00D0796A" w:rsidRPr="00EF4CDB">
        <w:t xml:space="preserve">or its Bid Entity </w:t>
      </w:r>
      <w:r w:rsidRPr="00EF4CDB">
        <w:t xml:space="preserve">does not comply with the requirements outlined in clause </w:t>
      </w:r>
      <w:r w:rsidRPr="00EF4CDB">
        <w:fldChar w:fldCharType="begin"/>
      </w:r>
      <w:r w:rsidRPr="00EF4CDB">
        <w:instrText xml:space="preserve"> REF _Ref151146342 \w \h </w:instrText>
      </w:r>
      <w:r w:rsidR="00E65694" w:rsidRPr="00EF4CDB">
        <w:instrText xml:space="preserve"> \* MERGEFORMAT </w:instrText>
      </w:r>
      <w:r w:rsidRPr="00EF4CDB">
        <w:fldChar w:fldCharType="separate"/>
      </w:r>
      <w:r w:rsidR="004C338D">
        <w:t>42</w:t>
      </w:r>
      <w:r w:rsidRPr="00EF4CDB">
        <w:fldChar w:fldCharType="end"/>
      </w:r>
      <w:r w:rsidR="00355ACC" w:rsidRPr="00EF4CDB">
        <w:t>,</w:t>
      </w:r>
      <w:r w:rsidRPr="00EF4CDB">
        <w:t xml:space="preserve"> it will be a breach of the</w:t>
      </w:r>
      <w:r w:rsidR="00107041" w:rsidRPr="00EF4CDB">
        <w:t xml:space="preserve"> Dispatchable</w:t>
      </w:r>
      <w:r w:rsidRPr="00EF4CDB">
        <w:t xml:space="preserve"> CISA</w:t>
      </w:r>
      <w:r w:rsidR="005314FA" w:rsidRPr="00EF4CDB">
        <w:t xml:space="preserve">. </w:t>
      </w:r>
    </w:p>
    <w:p w14:paraId="07C3D850" w14:textId="0DEF9AA0" w:rsidR="00CC76E8" w:rsidRPr="00EF4CDB" w:rsidRDefault="00CC76E8" w:rsidP="009A31AD">
      <w:pPr>
        <w:pStyle w:val="MELegal1"/>
        <w:keepNext/>
        <w:numPr>
          <w:ilvl w:val="0"/>
          <w:numId w:val="0"/>
        </w:numPr>
        <w:spacing w:before="240" w:after="0"/>
        <w:ind w:left="680" w:hanging="680"/>
      </w:pPr>
      <w:r w:rsidRPr="00EF4CDB">
        <w:rPr>
          <w:b/>
          <w:bCs/>
        </w:rPr>
        <w:t>Consents</w:t>
      </w:r>
    </w:p>
    <w:p w14:paraId="6EB2175E" w14:textId="3D84FAD4" w:rsidR="008E7E4C" w:rsidRPr="00EF4CDB" w:rsidRDefault="00CC76E8" w:rsidP="009A31AD">
      <w:pPr>
        <w:pStyle w:val="MELegal1"/>
        <w:spacing w:before="240" w:after="0"/>
      </w:pPr>
      <w:bookmarkStart w:id="31" w:name="_Ref181874023"/>
      <w:r w:rsidRPr="00EF4CDB">
        <w:t>The Proponent</w:t>
      </w:r>
      <w:r w:rsidR="003F518B" w:rsidRPr="00EF4CDB">
        <w:t xml:space="preserve"> agrees to, </w:t>
      </w:r>
      <w:r w:rsidRPr="00EF4CDB">
        <w:t xml:space="preserve">consents </w:t>
      </w:r>
      <w:proofErr w:type="gramStart"/>
      <w:r w:rsidR="003F518B" w:rsidRPr="00EF4CDB">
        <w:t>to</w:t>
      </w:r>
      <w:proofErr w:type="gramEnd"/>
      <w:r w:rsidR="003F518B" w:rsidRPr="00EF4CDB">
        <w:t xml:space="preserve"> </w:t>
      </w:r>
      <w:r w:rsidRPr="00EF4CDB">
        <w:t xml:space="preserve">and authorises the </w:t>
      </w:r>
      <w:r w:rsidR="00B21CA5" w:rsidRPr="00EF4CDB">
        <w:t>Australian Government</w:t>
      </w:r>
      <w:r w:rsidR="00B33B33" w:rsidRPr="00EF4CDB">
        <w:t xml:space="preserve"> and</w:t>
      </w:r>
      <w:r w:rsidR="00B21CA5" w:rsidRPr="00EF4CDB">
        <w:t xml:space="preserve"> AEMO </w:t>
      </w:r>
      <w:r w:rsidR="003F518B" w:rsidRPr="00EF4CDB">
        <w:t xml:space="preserve">(and </w:t>
      </w:r>
      <w:r w:rsidR="00355ACC" w:rsidRPr="00EF4CDB">
        <w:t xml:space="preserve">undertakes to </w:t>
      </w:r>
      <w:r w:rsidR="000357A2" w:rsidRPr="00EF4CDB">
        <w:t>ensure</w:t>
      </w:r>
      <w:r w:rsidR="003F518B" w:rsidRPr="00EF4CDB">
        <w:t xml:space="preserve"> </w:t>
      </w:r>
      <w:r w:rsidR="00355ACC" w:rsidRPr="00EF4CDB">
        <w:t xml:space="preserve">that </w:t>
      </w:r>
      <w:r w:rsidR="003F518B" w:rsidRPr="00EF4CDB">
        <w:t xml:space="preserve">each </w:t>
      </w:r>
      <w:r w:rsidR="00B81A25" w:rsidRPr="00EF4CDB">
        <w:t>of</w:t>
      </w:r>
      <w:r w:rsidR="00831CFF" w:rsidRPr="00EF4CDB">
        <w:t xml:space="preserve"> its Associates</w:t>
      </w:r>
      <w:r w:rsidR="003F518B" w:rsidRPr="00EF4CDB">
        <w:t xml:space="preserve"> agree to, consent</w:t>
      </w:r>
      <w:r w:rsidR="00BF5BAD">
        <w:t>s</w:t>
      </w:r>
      <w:r w:rsidR="003F518B" w:rsidRPr="00EF4CDB">
        <w:t xml:space="preserve"> to and authorise</w:t>
      </w:r>
      <w:r w:rsidR="00BF5BAD">
        <w:t>s</w:t>
      </w:r>
      <w:r w:rsidR="003F518B" w:rsidRPr="00EF4CDB">
        <w:t xml:space="preserve"> the Australian Government</w:t>
      </w:r>
      <w:r w:rsidR="00B33B33" w:rsidRPr="00EF4CDB">
        <w:t xml:space="preserve"> and</w:t>
      </w:r>
      <w:r w:rsidR="003F518B" w:rsidRPr="00EF4CDB">
        <w:t xml:space="preserve"> AEMO) t</w:t>
      </w:r>
      <w:r w:rsidRPr="00EF4CDB">
        <w:t>o</w:t>
      </w:r>
      <w:r w:rsidR="008E7E4C" w:rsidRPr="00EF4CDB">
        <w:t>:</w:t>
      </w:r>
      <w:bookmarkEnd w:id="31"/>
      <w:r w:rsidRPr="00EF4CDB">
        <w:t xml:space="preserve"> </w:t>
      </w:r>
    </w:p>
    <w:p w14:paraId="5F86E57E" w14:textId="18D29D4F" w:rsidR="008E7E4C" w:rsidRPr="00EF4CDB" w:rsidDel="00680FC7" w:rsidRDefault="00CC76E8" w:rsidP="009A31AD">
      <w:pPr>
        <w:pStyle w:val="MELegal3"/>
        <w:spacing w:before="240" w:after="0"/>
      </w:pPr>
      <w:r w:rsidRPr="00EF4CDB">
        <w:t xml:space="preserve">undertake </w:t>
      </w:r>
      <w:r w:rsidRPr="00EF4CDB" w:rsidDel="00081E75">
        <w:t xml:space="preserve">such </w:t>
      </w:r>
      <w:r w:rsidR="003F518B" w:rsidRPr="00EF4CDB">
        <w:t>investigations</w:t>
      </w:r>
      <w:r w:rsidR="008E7E4C" w:rsidRPr="00EF4CDB">
        <w:t>;</w:t>
      </w:r>
      <w:r w:rsidR="003F518B" w:rsidRPr="00EF4CDB" w:rsidDel="006A604C">
        <w:t xml:space="preserve"> </w:t>
      </w:r>
      <w:r w:rsidR="006A604C">
        <w:t xml:space="preserve"> </w:t>
      </w:r>
    </w:p>
    <w:p w14:paraId="785818CE" w14:textId="112230EC" w:rsidR="008E7E4C" w:rsidRPr="00EF4CDB" w:rsidRDefault="003F518B" w:rsidP="00680FC7">
      <w:pPr>
        <w:pStyle w:val="MELegal3"/>
        <w:spacing w:before="240" w:after="0"/>
      </w:pPr>
      <w:bookmarkStart w:id="32" w:name="_Ref181873739"/>
      <w:r w:rsidRPr="00EF4CDB">
        <w:t>seek further information about and enquire into</w:t>
      </w:r>
      <w:r w:rsidR="008E7E4C" w:rsidRPr="00EF4CDB">
        <w:t>:</w:t>
      </w:r>
      <w:bookmarkEnd w:id="32"/>
      <w:r w:rsidRPr="00EF4CDB">
        <w:t xml:space="preserve"> </w:t>
      </w:r>
    </w:p>
    <w:p w14:paraId="69DF9A47" w14:textId="1E3CE7DF" w:rsidR="008E7E4C" w:rsidRPr="00EF4CDB" w:rsidRDefault="003F518B" w:rsidP="009A31AD">
      <w:pPr>
        <w:pStyle w:val="MELegal4"/>
        <w:spacing w:before="240" w:after="0"/>
      </w:pPr>
      <w:r w:rsidRPr="00EF4CDB">
        <w:t>the Proponent</w:t>
      </w:r>
      <w:r w:rsidR="00355ACC" w:rsidRPr="00EF4CDB">
        <w:t xml:space="preserve"> and any of its </w:t>
      </w:r>
      <w:r w:rsidR="00B81A25" w:rsidRPr="00EF4CDB">
        <w:t>Associates</w:t>
      </w:r>
      <w:r w:rsidR="008E7E4C" w:rsidRPr="00EF4CDB">
        <w:t>;</w:t>
      </w:r>
      <w:r w:rsidRPr="00EF4CDB">
        <w:t xml:space="preserve"> </w:t>
      </w:r>
    </w:p>
    <w:p w14:paraId="1044C68E" w14:textId="69CA53B3" w:rsidR="008E7E4C" w:rsidRPr="00EF4CDB" w:rsidRDefault="003F518B" w:rsidP="009A31AD">
      <w:pPr>
        <w:pStyle w:val="MELegal4"/>
        <w:spacing w:before="240" w:after="0"/>
      </w:pPr>
      <w:r w:rsidRPr="00EF4CDB">
        <w:t>the proposed Project</w:t>
      </w:r>
      <w:r w:rsidR="008E7E4C" w:rsidRPr="00EF4CDB">
        <w:t>;</w:t>
      </w:r>
      <w:r w:rsidRPr="00EF4CDB">
        <w:t xml:space="preserve"> </w:t>
      </w:r>
    </w:p>
    <w:p w14:paraId="4C56D5D4" w14:textId="2B45A324" w:rsidR="00E729AD" w:rsidRPr="00EF4CDB" w:rsidRDefault="003F518B" w:rsidP="009A31AD">
      <w:pPr>
        <w:pStyle w:val="MELegal4"/>
        <w:spacing w:before="240" w:after="0"/>
      </w:pPr>
      <w:r w:rsidRPr="00EF4CDB">
        <w:t xml:space="preserve">any Bid submitted as part of the Tender </w:t>
      </w:r>
      <w:r w:rsidR="004D5AEF">
        <w:t>3</w:t>
      </w:r>
      <w:r w:rsidR="007E75D2" w:rsidRPr="00EF4CDB">
        <w:t xml:space="preserve"> </w:t>
      </w:r>
      <w:r w:rsidRPr="00EF4CDB">
        <w:t xml:space="preserve">Process including as part of Section </w:t>
      </w:r>
      <w:r w:rsidR="005C582F" w:rsidRPr="00EF4CDB">
        <w:t>4.13 (Requests for clarifications and further information)</w:t>
      </w:r>
      <w:r w:rsidRPr="00EF4CDB">
        <w:t xml:space="preserve"> of the Tender Guidelines</w:t>
      </w:r>
      <w:r w:rsidR="00E729AD" w:rsidRPr="00EF4CDB">
        <w:t>; and</w:t>
      </w:r>
    </w:p>
    <w:p w14:paraId="39DD7E2D" w14:textId="5E97CD0B" w:rsidR="00E729AD" w:rsidRPr="00EF4CDB" w:rsidRDefault="00E729AD" w:rsidP="009A31AD">
      <w:pPr>
        <w:pStyle w:val="MELegal4"/>
        <w:spacing w:before="240" w:after="0"/>
      </w:pPr>
      <w:r w:rsidRPr="00EF4CDB">
        <w:t>the status of the network connection process, Generator Performance Standard (GPS) Compliance and technical information with AEMO or relevant network service provider; and</w:t>
      </w:r>
    </w:p>
    <w:p w14:paraId="2D4E526C" w14:textId="6A8BE18E" w:rsidR="008E7E4C" w:rsidRPr="00EF4CDB" w:rsidRDefault="00E729AD" w:rsidP="009A31AD">
      <w:pPr>
        <w:pStyle w:val="MELegal3"/>
        <w:spacing w:before="240" w:after="0"/>
      </w:pPr>
      <w:bookmarkStart w:id="33" w:name="_Ref181873745"/>
      <w:r w:rsidRPr="00EF4CDB">
        <w:t>assess the portfolio impact of the proposed Project on the network through detailed power systems modelling</w:t>
      </w:r>
      <w:r w:rsidR="00445F97">
        <w:t>,</w:t>
      </w:r>
      <w:bookmarkEnd w:id="33"/>
      <w:r w:rsidR="003F518B" w:rsidRPr="00EF4CDB">
        <w:t xml:space="preserve"> </w:t>
      </w:r>
    </w:p>
    <w:p w14:paraId="445924DB" w14:textId="3AF1C66C" w:rsidR="00831CFF" w:rsidRPr="00EF4CDB" w:rsidRDefault="00CC76E8" w:rsidP="009A31AD">
      <w:pPr>
        <w:pStyle w:val="MELegal4"/>
        <w:numPr>
          <w:ilvl w:val="0"/>
          <w:numId w:val="0"/>
        </w:numPr>
        <w:spacing w:before="240" w:after="0"/>
        <w:ind w:left="709"/>
      </w:pPr>
      <w:r w:rsidRPr="00EF4CDB">
        <w:t xml:space="preserve">as the </w:t>
      </w:r>
      <w:r w:rsidR="00831CFF" w:rsidRPr="00EF4CDB">
        <w:t>Australian Government</w:t>
      </w:r>
      <w:r w:rsidR="00B33B33" w:rsidRPr="00EF4CDB">
        <w:t xml:space="preserve"> or</w:t>
      </w:r>
      <w:r w:rsidR="00831CFF" w:rsidRPr="00EF4CDB">
        <w:t xml:space="preserve"> AEMO </w:t>
      </w:r>
      <w:r w:rsidR="009720FB" w:rsidRPr="00EF4CDB">
        <w:t>deem</w:t>
      </w:r>
      <w:r w:rsidR="005B36A5">
        <w:t>s</w:t>
      </w:r>
      <w:r w:rsidR="00831CFF" w:rsidRPr="00EF4CDB">
        <w:t xml:space="preserve"> </w:t>
      </w:r>
      <w:r w:rsidRPr="00EF4CDB">
        <w:t>necessary</w:t>
      </w:r>
      <w:r w:rsidR="008E7E4C" w:rsidRPr="00EF4CDB">
        <w:t>,</w:t>
      </w:r>
      <w:r w:rsidR="008E7E4C" w:rsidRPr="00EF4CDB">
        <w:rPr>
          <w:rFonts w:ascii="Calibri" w:eastAsiaTheme="minorHAnsi" w:hAnsi="Calibri" w:cs="Arial (Body CS)"/>
          <w:sz w:val="22"/>
          <w:szCs w:val="22"/>
          <w:lang w:eastAsia="en-US"/>
        </w:rPr>
        <w:t xml:space="preserve"> </w:t>
      </w:r>
      <w:r w:rsidR="008E7E4C" w:rsidRPr="00EF4CDB">
        <w:t>and the Proponent acknowledges</w:t>
      </w:r>
      <w:r w:rsidR="00355ACC" w:rsidRPr="00EF4CDB">
        <w:t xml:space="preserve">, and undertakes to ensure that </w:t>
      </w:r>
      <w:r w:rsidR="00355ACC" w:rsidRPr="00EF4CDB">
        <w:rPr>
          <w:lang w:val="en-GB"/>
        </w:rPr>
        <w:t xml:space="preserve">its </w:t>
      </w:r>
      <w:r w:rsidR="00355ACC" w:rsidRPr="00EF4CDB">
        <w:t xml:space="preserve">Consortium Members, </w:t>
      </w:r>
      <w:proofErr w:type="gramStart"/>
      <w:r w:rsidR="00355ACC" w:rsidRPr="00EF4CDB">
        <w:t>its</w:t>
      </w:r>
      <w:proofErr w:type="gramEnd"/>
      <w:r w:rsidR="00355ACC" w:rsidRPr="00EF4CDB">
        <w:t xml:space="preserve"> and their Related Bodies Corporate (if any) and any Bid Entity acknowledge,</w:t>
      </w:r>
      <w:r w:rsidR="008E7E4C" w:rsidRPr="00EF4CDB">
        <w:t xml:space="preserve"> that any additional information may be taken into account in the evaluation of Bids</w:t>
      </w:r>
      <w:r w:rsidR="00831CFF" w:rsidRPr="00EF4CDB">
        <w:t>.</w:t>
      </w:r>
    </w:p>
    <w:p w14:paraId="39FA6E3A" w14:textId="183DED41" w:rsidR="00715D23" w:rsidRPr="00EF4CDB" w:rsidRDefault="00657D65" w:rsidP="00C06618">
      <w:pPr>
        <w:pStyle w:val="MELegal1"/>
        <w:spacing w:before="240" w:after="0"/>
      </w:pPr>
      <w:r w:rsidRPr="00657D65">
        <w:t xml:space="preserve">The Proponent expressly </w:t>
      </w:r>
      <w:proofErr w:type="gramStart"/>
      <w:r w:rsidRPr="00657D65">
        <w:t>consents, and</w:t>
      </w:r>
      <w:proofErr w:type="gramEnd"/>
      <w:r w:rsidRPr="00657D65">
        <w:t xml:space="preserve"> undertakes to ensure that each of its Associates consent</w:t>
      </w:r>
      <w:r w:rsidR="00C06618">
        <w:t>,</w:t>
      </w:r>
      <w:r w:rsidRPr="00657D65">
        <w:t xml:space="preserve"> to AEMO disclosing information under section 54B of the NEL for the purposes described in clause </w:t>
      </w:r>
      <w:r>
        <w:fldChar w:fldCharType="begin"/>
      </w:r>
      <w:r>
        <w:instrText xml:space="preserve"> REF _Ref181874023 \w \h </w:instrText>
      </w:r>
      <w:r>
        <w:fldChar w:fldCharType="separate"/>
      </w:r>
      <w:r w:rsidR="004C338D">
        <w:t>45</w:t>
      </w:r>
      <w:r>
        <w:fldChar w:fldCharType="end"/>
      </w:r>
      <w:r w:rsidRPr="00657D65">
        <w:t>, and acknowledges that any additional information obtained (including protected information) may be taken into account in the evaluation of Bids.</w:t>
      </w:r>
    </w:p>
    <w:p w14:paraId="74C3A44F" w14:textId="2E5F5E48" w:rsidR="00CC76E8" w:rsidRPr="00EF4CDB" w:rsidRDefault="00831CFF" w:rsidP="009A31AD">
      <w:pPr>
        <w:pStyle w:val="MELegal1"/>
        <w:spacing w:before="240" w:after="0"/>
      </w:pPr>
      <w:r w:rsidRPr="00EF4CDB">
        <w:t xml:space="preserve">The Proponent agrees to (and </w:t>
      </w:r>
      <w:r w:rsidR="00355ACC" w:rsidRPr="00EF4CDB">
        <w:t xml:space="preserve">undertakes to </w:t>
      </w:r>
      <w:r w:rsidR="0060207D" w:rsidRPr="00EF4CDB">
        <w:t>ensure</w:t>
      </w:r>
      <w:r w:rsidRPr="00EF4CDB">
        <w:t xml:space="preserve"> </w:t>
      </w:r>
      <w:r w:rsidR="00355ACC" w:rsidRPr="00EF4CDB">
        <w:t xml:space="preserve">that </w:t>
      </w:r>
      <w:r w:rsidRPr="00EF4CDB">
        <w:t xml:space="preserve">each </w:t>
      </w:r>
      <w:r w:rsidR="006A454C" w:rsidRPr="00EF4CDB">
        <w:t>of its</w:t>
      </w:r>
      <w:r w:rsidR="00355ACC" w:rsidRPr="00EF4CDB">
        <w:t xml:space="preserve"> </w:t>
      </w:r>
      <w:r w:rsidRPr="00EF4CDB">
        <w:t>Associates agree to)</w:t>
      </w:r>
      <w:r w:rsidR="00355ACC" w:rsidRPr="00EF4CDB">
        <w:t xml:space="preserve"> provide to the Australian Government and AEMO, at its or their cost, all reasonable assistance that may be required (including providing any consents required).</w:t>
      </w:r>
      <w:r w:rsidRPr="00EF4CDB">
        <w:t xml:space="preserve"> </w:t>
      </w:r>
    </w:p>
    <w:p w14:paraId="4AA49D54" w14:textId="77777777" w:rsidR="00CC76E8" w:rsidRPr="00EF4CDB" w:rsidRDefault="00CC76E8" w:rsidP="009A31AD">
      <w:pPr>
        <w:pStyle w:val="MELegal1"/>
        <w:keepNext/>
        <w:numPr>
          <w:ilvl w:val="0"/>
          <w:numId w:val="0"/>
        </w:numPr>
        <w:spacing w:before="240" w:after="0"/>
        <w:rPr>
          <w:b/>
          <w:bCs/>
        </w:rPr>
      </w:pPr>
      <w:r w:rsidRPr="00EF4CDB">
        <w:rPr>
          <w:b/>
          <w:bCs/>
        </w:rPr>
        <w:t>Other Laws</w:t>
      </w:r>
    </w:p>
    <w:p w14:paraId="28348977" w14:textId="42CA949F" w:rsidR="00CC76E8" w:rsidRPr="00EF4CDB" w:rsidRDefault="00CC76E8" w:rsidP="009A31AD">
      <w:pPr>
        <w:pStyle w:val="MELegal1"/>
        <w:spacing w:before="240" w:after="0"/>
      </w:pPr>
      <w:r w:rsidRPr="00EF4CDB">
        <w:t>The Proponent represents that</w:t>
      </w:r>
      <w:r w:rsidR="00577E32" w:rsidRPr="00EF4CDB">
        <w:t xml:space="preserve"> it and </w:t>
      </w:r>
      <w:r w:rsidR="00577E32" w:rsidRPr="00EF4CDB">
        <w:rPr>
          <w:lang w:val="en-GB"/>
        </w:rPr>
        <w:t xml:space="preserve">its </w:t>
      </w:r>
      <w:r w:rsidR="00577E32" w:rsidRPr="00EF4CDB">
        <w:t xml:space="preserve">Consortium Members, </w:t>
      </w:r>
      <w:proofErr w:type="gramStart"/>
      <w:r w:rsidR="00577E32" w:rsidRPr="00EF4CDB">
        <w:t>its</w:t>
      </w:r>
      <w:proofErr w:type="gramEnd"/>
      <w:r w:rsidR="00577E32" w:rsidRPr="00EF4CDB">
        <w:t xml:space="preserve"> and their Related Bodies Corporate (if any) and any Bid Entity</w:t>
      </w:r>
      <w:r w:rsidRPr="00EF4CDB">
        <w:t xml:space="preserve">, </w:t>
      </w:r>
      <w:r w:rsidR="00577E32" w:rsidRPr="00EF4CDB">
        <w:t xml:space="preserve">and, </w:t>
      </w:r>
      <w:r w:rsidRPr="00EF4CDB">
        <w:t>to the best of its knowledge after having made proper enquir</w:t>
      </w:r>
      <w:r w:rsidR="00945C8A" w:rsidRPr="00EF4CDB">
        <w:t>ies</w:t>
      </w:r>
      <w:r w:rsidRPr="00EF4CDB">
        <w:t xml:space="preserve">, </w:t>
      </w:r>
      <w:r w:rsidR="00CE61AC" w:rsidRPr="00EF4CDB">
        <w:t>its and their</w:t>
      </w:r>
      <w:r w:rsidR="00AC3365" w:rsidRPr="00EF4CDB">
        <w:t xml:space="preserve"> respective</w:t>
      </w:r>
      <w:r w:rsidR="00577E32" w:rsidRPr="00EF4CDB">
        <w:t xml:space="preserve"> Close</w:t>
      </w:r>
      <w:r w:rsidR="00CE61AC" w:rsidRPr="00EF4CDB">
        <w:t xml:space="preserve"> Associates </w:t>
      </w:r>
      <w:r w:rsidRPr="00EF4CDB">
        <w:t xml:space="preserve">has complied with, and will continue to comply </w:t>
      </w:r>
      <w:r w:rsidR="00CE61AC" w:rsidRPr="00EF4CDB">
        <w:t>with</w:t>
      </w:r>
      <w:r w:rsidRPr="00EF4CDB">
        <w:t xml:space="preserve">: </w:t>
      </w:r>
    </w:p>
    <w:p w14:paraId="028A6DEE" w14:textId="70B478A4" w:rsidR="00CC76E8" w:rsidRPr="00EF4CDB" w:rsidRDefault="00CC76E8" w:rsidP="009A31AD">
      <w:pPr>
        <w:pStyle w:val="MELegal3"/>
        <w:spacing w:before="240" w:after="0"/>
      </w:pPr>
      <w:r w:rsidRPr="00EF4CDB">
        <w:t xml:space="preserve">any obligations applicable to the </w:t>
      </w:r>
      <w:r w:rsidR="00577E32" w:rsidRPr="00EF4CDB">
        <w:t xml:space="preserve">relevant person </w:t>
      </w:r>
      <w:r w:rsidRPr="00EF4CDB">
        <w:t xml:space="preserve">contained in the </w:t>
      </w:r>
      <w:r w:rsidRPr="00EF4CDB">
        <w:rPr>
          <w:i/>
          <w:iCs/>
        </w:rPr>
        <w:t>Anti-Money Laundering and Counter-Terrorism Financing Act 2006</w:t>
      </w:r>
      <w:r w:rsidRPr="00EF4CDB">
        <w:t xml:space="preserve"> (Cth); and </w:t>
      </w:r>
    </w:p>
    <w:p w14:paraId="13A7F2D2" w14:textId="578603A3" w:rsidR="00CC76E8" w:rsidRPr="00EF4CDB" w:rsidRDefault="00CC76E8" w:rsidP="009A31AD">
      <w:pPr>
        <w:pStyle w:val="MELegal3"/>
        <w:spacing w:before="240" w:after="0"/>
      </w:pPr>
      <w:r w:rsidRPr="00EF4CDB">
        <w:lastRenderedPageBreak/>
        <w:t xml:space="preserve">all other relevant Laws in preparing and lodging its </w:t>
      </w:r>
      <w:r w:rsidR="00626578" w:rsidRPr="00EF4CDB">
        <w:t xml:space="preserve">Bid </w:t>
      </w:r>
      <w:r w:rsidRPr="00EF4CDB">
        <w:t xml:space="preserve">and taking part in the Tender </w:t>
      </w:r>
      <w:r w:rsidR="001E77C5">
        <w:t>3</w:t>
      </w:r>
      <w:r w:rsidR="007E75D2" w:rsidRPr="00EF4CDB">
        <w:t xml:space="preserve"> </w:t>
      </w:r>
      <w:r w:rsidR="00626578" w:rsidRPr="00EF4CDB">
        <w:t>P</w:t>
      </w:r>
      <w:r w:rsidRPr="00EF4CDB">
        <w:t>rocess.</w:t>
      </w:r>
    </w:p>
    <w:p w14:paraId="01F3F655" w14:textId="77777777" w:rsidR="00CC76E8" w:rsidRPr="00EF4CDB" w:rsidRDefault="00CC76E8" w:rsidP="009A31AD">
      <w:pPr>
        <w:pStyle w:val="MELegal1"/>
        <w:keepNext/>
        <w:numPr>
          <w:ilvl w:val="0"/>
          <w:numId w:val="0"/>
        </w:numPr>
        <w:spacing w:before="240" w:after="0"/>
        <w:ind w:left="680" w:hanging="680"/>
        <w:rPr>
          <w:b/>
          <w:bCs/>
        </w:rPr>
      </w:pPr>
      <w:r w:rsidRPr="00EF4CDB">
        <w:rPr>
          <w:b/>
          <w:bCs/>
        </w:rPr>
        <w:t>Reliance</w:t>
      </w:r>
    </w:p>
    <w:p w14:paraId="17E6A288" w14:textId="126736AC" w:rsidR="00D26805" w:rsidRPr="00EF4CDB" w:rsidRDefault="00CC76E8" w:rsidP="009A31AD">
      <w:pPr>
        <w:pStyle w:val="MELegal1"/>
        <w:keepNext/>
        <w:spacing w:before="240" w:after="0"/>
      </w:pPr>
      <w:r w:rsidRPr="00EF4CDB">
        <w:t>The Proponent acknowledges</w:t>
      </w:r>
      <w:r w:rsidR="00D26805" w:rsidRPr="00EF4CDB">
        <w:t xml:space="preserve"> and agrees, and </w:t>
      </w:r>
      <w:r w:rsidR="00577E32" w:rsidRPr="00EF4CDB">
        <w:t xml:space="preserve">undertakes to </w:t>
      </w:r>
      <w:r w:rsidR="00D26805" w:rsidRPr="00EF4CDB">
        <w:t xml:space="preserve">ensure that its </w:t>
      </w:r>
      <w:r w:rsidR="00577E32" w:rsidRPr="00EF4CDB">
        <w:t xml:space="preserve">Consortium Members, </w:t>
      </w:r>
      <w:proofErr w:type="gramStart"/>
      <w:r w:rsidR="00577E32" w:rsidRPr="00EF4CDB">
        <w:t>its</w:t>
      </w:r>
      <w:proofErr w:type="gramEnd"/>
      <w:r w:rsidR="00577E32" w:rsidRPr="00EF4CDB">
        <w:t xml:space="preserve"> and their Related Bodies Corporate (if any) and any Bid Entity </w:t>
      </w:r>
      <w:r w:rsidR="00D26805" w:rsidRPr="00EF4CDB">
        <w:t>acknowledge and agree,</w:t>
      </w:r>
      <w:r w:rsidRPr="00EF4CDB">
        <w:t xml:space="preserve"> that the </w:t>
      </w:r>
      <w:r w:rsidR="00831CFF" w:rsidRPr="00EF4CDB">
        <w:t>Australian Government</w:t>
      </w:r>
      <w:r w:rsidR="00D26805" w:rsidRPr="00EF4CDB">
        <w:t xml:space="preserve"> and</w:t>
      </w:r>
      <w:r w:rsidR="008372CC" w:rsidRPr="00EF4CDB">
        <w:t xml:space="preserve"> AEMO</w:t>
      </w:r>
      <w:r w:rsidR="00D26805" w:rsidRPr="00EF4CDB">
        <w:t>:</w:t>
      </w:r>
      <w:r w:rsidR="00831CFF" w:rsidRPr="00EF4CDB">
        <w:t xml:space="preserve"> </w:t>
      </w:r>
    </w:p>
    <w:p w14:paraId="5EFFD150" w14:textId="23E16AD9" w:rsidR="00D3704B" w:rsidRDefault="008372CC" w:rsidP="009A31AD">
      <w:pPr>
        <w:pStyle w:val="MELegal3"/>
        <w:spacing w:before="240" w:after="0"/>
      </w:pPr>
      <w:r w:rsidRPr="00EF4CDB">
        <w:t xml:space="preserve">have </w:t>
      </w:r>
      <w:r w:rsidR="00622B48" w:rsidRPr="00EF4CDB">
        <w:t xml:space="preserve">received </w:t>
      </w:r>
      <w:r w:rsidR="00577E32" w:rsidRPr="00EF4CDB">
        <w:t xml:space="preserve">or </w:t>
      </w:r>
      <w:r w:rsidR="00622B48" w:rsidRPr="00EF4CDB">
        <w:t>will receive</w:t>
      </w:r>
      <w:r w:rsidR="00577E32" w:rsidRPr="00EF4CDB">
        <w:t xml:space="preserve">, and </w:t>
      </w:r>
      <w:r w:rsidR="004D20F3" w:rsidRPr="00EF4CDB">
        <w:t>will</w:t>
      </w:r>
      <w:r w:rsidR="00577E32" w:rsidRPr="00EF4CDB">
        <w:t xml:space="preserve"> assess,</w:t>
      </w:r>
      <w:r w:rsidR="00622B48" w:rsidRPr="00EF4CDB">
        <w:t xml:space="preserve"> </w:t>
      </w:r>
      <w:r w:rsidR="00945C8A" w:rsidRPr="00EF4CDB">
        <w:t xml:space="preserve">the Proponent’s </w:t>
      </w:r>
      <w:r w:rsidR="00622B48" w:rsidRPr="00EF4CDB">
        <w:t xml:space="preserve">Bid </w:t>
      </w:r>
      <w:r w:rsidR="00CC76E8" w:rsidRPr="00EF4CDB">
        <w:t xml:space="preserve">in reliance on </w:t>
      </w:r>
      <w:r w:rsidR="00D3704B">
        <w:t>(among other things):</w:t>
      </w:r>
    </w:p>
    <w:p w14:paraId="2732DA9A" w14:textId="77777777" w:rsidR="002C754F" w:rsidRDefault="002C754F" w:rsidP="002C754F">
      <w:pPr>
        <w:pStyle w:val="MELegal4"/>
        <w:spacing w:before="240" w:after="0"/>
      </w:pPr>
      <w:r w:rsidRPr="00EF4CDB">
        <w:t>this Deed Poll;</w:t>
      </w:r>
    </w:p>
    <w:p w14:paraId="3A589C06" w14:textId="18F8F7BC" w:rsidR="00D26805" w:rsidRDefault="002C754F" w:rsidP="00C06618">
      <w:pPr>
        <w:pStyle w:val="MELegal4"/>
        <w:spacing w:before="240"/>
      </w:pPr>
      <w:r>
        <w:t>the declarations, documents or information provided by or on behalf of the Proponent and its Consortium Members;</w:t>
      </w:r>
      <w:r w:rsidRPr="00EF4CDB">
        <w:t xml:space="preserve"> and </w:t>
      </w:r>
      <w:r w:rsidR="00CC76E8" w:rsidRPr="00EF4CDB">
        <w:t xml:space="preserve"> </w:t>
      </w:r>
    </w:p>
    <w:p w14:paraId="073DCB70" w14:textId="59C8CC8B" w:rsidR="00CC76E8" w:rsidRPr="00EF4CDB" w:rsidRDefault="00CC76E8" w:rsidP="009A31AD">
      <w:pPr>
        <w:pStyle w:val="MELegal3"/>
        <w:spacing w:before="240" w:after="0"/>
      </w:pPr>
      <w:r w:rsidRPr="00EF4CDB">
        <w:t xml:space="preserve">may suffer loss if any of the </w:t>
      </w:r>
      <w:r w:rsidR="00D124BB">
        <w:t xml:space="preserve">declarations, documents, information, </w:t>
      </w:r>
      <w:r w:rsidRPr="00EF4CDB">
        <w:t xml:space="preserve">representations, </w:t>
      </w:r>
      <w:r w:rsidR="00D26805" w:rsidRPr="00EF4CDB">
        <w:t xml:space="preserve">warranties, </w:t>
      </w:r>
      <w:r w:rsidRPr="00EF4CDB">
        <w:t xml:space="preserve">undertakings, </w:t>
      </w:r>
      <w:proofErr w:type="gramStart"/>
      <w:r w:rsidRPr="00EF4CDB">
        <w:t>consents</w:t>
      </w:r>
      <w:proofErr w:type="gramEnd"/>
      <w:r w:rsidRPr="00EF4CDB">
        <w:t xml:space="preserve"> or other statements in</w:t>
      </w:r>
      <w:r w:rsidR="00577E32" w:rsidRPr="00EF4CDB">
        <w:t>, or required to be obtained by,</w:t>
      </w:r>
      <w:r w:rsidRPr="00EF4CDB">
        <w:t xml:space="preserve"> this </w:t>
      </w:r>
      <w:r w:rsidR="00E068DC" w:rsidRPr="00EF4CDB">
        <w:t>Deed Poll</w:t>
      </w:r>
      <w:r w:rsidR="00577E32" w:rsidRPr="00EF4CDB">
        <w:t>,</w:t>
      </w:r>
      <w:r w:rsidRPr="00EF4CDB">
        <w:t xml:space="preserve"> or </w:t>
      </w:r>
      <w:r w:rsidR="00577E32" w:rsidRPr="00EF4CDB">
        <w:t xml:space="preserve">contained </w:t>
      </w:r>
      <w:r w:rsidRPr="00EF4CDB">
        <w:t xml:space="preserve">in </w:t>
      </w:r>
      <w:r w:rsidR="00622B48" w:rsidRPr="00EF4CDB">
        <w:t>its Bid</w:t>
      </w:r>
      <w:r w:rsidR="00C752CF" w:rsidRPr="00EF4CDB">
        <w:t>,</w:t>
      </w:r>
      <w:r w:rsidR="00622B48" w:rsidRPr="00EF4CDB">
        <w:t xml:space="preserve"> </w:t>
      </w:r>
      <w:r w:rsidRPr="00EF4CDB">
        <w:t xml:space="preserve">are </w:t>
      </w:r>
      <w:r w:rsidR="00EE53D4" w:rsidRPr="00EF4CDB">
        <w:t xml:space="preserve">false, </w:t>
      </w:r>
      <w:r w:rsidRPr="00EF4CDB">
        <w:t>misleading or deceptive.</w:t>
      </w:r>
    </w:p>
    <w:p w14:paraId="16DFB695" w14:textId="77777777" w:rsidR="00CC76E8" w:rsidRPr="00EF4CDB" w:rsidRDefault="00CC76E8" w:rsidP="009A31AD">
      <w:pPr>
        <w:pStyle w:val="MELegal1"/>
        <w:numPr>
          <w:ilvl w:val="0"/>
          <w:numId w:val="0"/>
        </w:numPr>
        <w:spacing w:before="240" w:after="0"/>
        <w:rPr>
          <w:b/>
          <w:bCs/>
        </w:rPr>
      </w:pPr>
      <w:r w:rsidRPr="00EF4CDB">
        <w:rPr>
          <w:b/>
          <w:bCs/>
        </w:rPr>
        <w:t>Survival</w:t>
      </w:r>
    </w:p>
    <w:p w14:paraId="16D6AFD9" w14:textId="083CE7B6" w:rsidR="00CC76E8" w:rsidRPr="00EF4CDB" w:rsidRDefault="00CC76E8" w:rsidP="009A31AD">
      <w:pPr>
        <w:pStyle w:val="MELegal1"/>
        <w:spacing w:before="240" w:after="0"/>
      </w:pPr>
      <w:r w:rsidRPr="00EF4CDB">
        <w:t xml:space="preserve">This </w:t>
      </w:r>
      <w:r w:rsidR="00E068DC" w:rsidRPr="00EF4CDB">
        <w:t>Deed Poll</w:t>
      </w:r>
      <w:r w:rsidRPr="00EF4CDB">
        <w:t xml:space="preserve"> survives the termination or expiry of the Tender </w:t>
      </w:r>
      <w:r w:rsidR="00A970A4">
        <w:t>3</w:t>
      </w:r>
      <w:r w:rsidR="007E75D2" w:rsidRPr="00EF4CDB">
        <w:t xml:space="preserve"> </w:t>
      </w:r>
      <w:r w:rsidR="00622B48" w:rsidRPr="00EF4CDB">
        <w:t>P</w:t>
      </w:r>
      <w:r w:rsidRPr="00EF4CDB">
        <w:t>rocess.</w:t>
      </w:r>
    </w:p>
    <w:p w14:paraId="4524DE6A" w14:textId="77777777" w:rsidR="00CC76E8" w:rsidRPr="00EF4CDB" w:rsidRDefault="00CC76E8" w:rsidP="00577E32">
      <w:pPr>
        <w:pStyle w:val="MELegal1"/>
        <w:keepNext/>
        <w:numPr>
          <w:ilvl w:val="0"/>
          <w:numId w:val="0"/>
        </w:numPr>
        <w:spacing w:before="240" w:after="0"/>
        <w:rPr>
          <w:b/>
          <w:bCs/>
        </w:rPr>
      </w:pPr>
      <w:r w:rsidRPr="00EF4CDB">
        <w:rPr>
          <w:b/>
          <w:bCs/>
        </w:rPr>
        <w:t>Governing Law</w:t>
      </w:r>
    </w:p>
    <w:p w14:paraId="6AE7A5BB" w14:textId="1C4AD3DE" w:rsidR="00622B48" w:rsidRPr="00EF4CDB" w:rsidRDefault="00CC76E8" w:rsidP="009A31AD">
      <w:pPr>
        <w:pStyle w:val="MELegal1"/>
        <w:spacing w:before="240" w:after="0"/>
      </w:pPr>
      <w:bookmarkStart w:id="34" w:name="_Ref151481590"/>
      <w:r w:rsidRPr="00EF4CDB">
        <w:t xml:space="preserve">This </w:t>
      </w:r>
      <w:r w:rsidR="00E068DC" w:rsidRPr="00EF4CDB">
        <w:t>Deed Poll</w:t>
      </w:r>
      <w:r w:rsidRPr="00EF4CDB">
        <w:t xml:space="preserve"> is subject to and is to be construed in accordance with the Laws in force in</w:t>
      </w:r>
      <w:r w:rsidR="008372CC" w:rsidRPr="00EF4CDB">
        <w:t xml:space="preserve"> the Australian Capital Territory.</w:t>
      </w:r>
      <w:bookmarkEnd w:id="34"/>
      <w:r w:rsidRPr="00EF4CDB">
        <w:t xml:space="preserve"> </w:t>
      </w:r>
    </w:p>
    <w:p w14:paraId="7BE2F310" w14:textId="109D177E" w:rsidR="00AA7CB5" w:rsidRPr="00EF4CDB" w:rsidRDefault="00CC76E8" w:rsidP="009A31AD">
      <w:pPr>
        <w:pStyle w:val="MELegal1"/>
        <w:spacing w:before="240" w:after="0"/>
      </w:pPr>
      <w:r w:rsidRPr="00EF4CDB">
        <w:t xml:space="preserve">The courts of the </w:t>
      </w:r>
      <w:r w:rsidR="008372CC" w:rsidRPr="00EF4CDB">
        <w:t xml:space="preserve">Australian Capital Territory </w:t>
      </w:r>
      <w:r w:rsidRPr="00EF4CDB">
        <w:t xml:space="preserve">will have non-exclusive jurisdiction to decide any matter </w:t>
      </w:r>
      <w:r w:rsidR="00831CFF" w:rsidRPr="00EF4CDB">
        <w:t xml:space="preserve">in connection with or </w:t>
      </w:r>
      <w:r w:rsidRPr="00EF4CDB">
        <w:t xml:space="preserve">arising out of this </w:t>
      </w:r>
      <w:r w:rsidR="00E068DC" w:rsidRPr="00EF4CDB">
        <w:t>Deed Poll</w:t>
      </w:r>
      <w:r w:rsidRPr="00EF4CDB">
        <w:t>.</w:t>
      </w:r>
    </w:p>
    <w:p w14:paraId="727872C1" w14:textId="52FC1E30" w:rsidR="00831CFF" w:rsidRPr="00EF4CDB" w:rsidRDefault="00070F3A" w:rsidP="009A31AD">
      <w:pPr>
        <w:spacing w:before="240"/>
        <w:rPr>
          <w:b/>
          <w:bCs/>
        </w:rPr>
      </w:pPr>
      <w:r w:rsidRPr="00EF4CDB">
        <w:rPr>
          <w:b/>
          <w:bCs/>
        </w:rPr>
        <w:t>Executed as a deed poll</w:t>
      </w:r>
      <w:r w:rsidR="002050EA" w:rsidRPr="00EF4CDB">
        <w:rPr>
          <w:b/>
          <w:bCs/>
        </w:rPr>
        <w:t xml:space="preserve"> in favour of and for the benefit of the Commonwealth of Australia, Australian Energy Market Operator Limited and AEMO Services Limited</w:t>
      </w:r>
    </w:p>
    <w:p w14:paraId="5664E15E" w14:textId="7726BA19" w:rsidR="00070F3A" w:rsidRPr="00EF4CDB" w:rsidRDefault="00070F3A" w:rsidP="009A31AD">
      <w:pPr>
        <w:spacing w:before="240"/>
        <w:rPr>
          <w:b/>
          <w:bCs/>
        </w:rPr>
      </w:pPr>
    </w:p>
    <w:p w14:paraId="0D5AB54A" w14:textId="357D771C" w:rsidR="00070F3A" w:rsidRPr="00EF4CDB" w:rsidRDefault="002050EA" w:rsidP="009A31AD">
      <w:pPr>
        <w:spacing w:before="240"/>
        <w:rPr>
          <w:b/>
          <w:bCs/>
        </w:rPr>
      </w:pPr>
      <w:r w:rsidRPr="00EF4CDB">
        <w:rPr>
          <w:b/>
          <w:bCs/>
        </w:rPr>
        <w:t xml:space="preserve">Execution by </w:t>
      </w:r>
      <w:r w:rsidR="00056409">
        <w:rPr>
          <w:b/>
          <w:bCs/>
        </w:rPr>
        <w:t xml:space="preserve">a </w:t>
      </w:r>
      <w:r w:rsidRPr="00EF4CDB">
        <w:rPr>
          <w:b/>
          <w:bCs/>
        </w:rPr>
        <w:t>company incorporated in Australia</w:t>
      </w:r>
    </w:p>
    <w:p w14:paraId="694F0B67" w14:textId="63880C42" w:rsidR="002050EA" w:rsidRPr="00EF4CDB" w:rsidRDefault="002050EA" w:rsidP="009A31AD">
      <w:pPr>
        <w:spacing w:before="240"/>
      </w:pPr>
    </w:p>
    <w:p w14:paraId="754B30D1" w14:textId="3DBBA358" w:rsidR="002050EA" w:rsidRPr="00EF4CDB" w:rsidRDefault="002050EA" w:rsidP="004E6A09">
      <w:pPr>
        <w:spacing w:before="240"/>
        <w:rPr>
          <w:b/>
          <w:bCs/>
          <w:i/>
          <w:iCs/>
          <w:sz w:val="16"/>
          <w:szCs w:val="16"/>
        </w:rPr>
      </w:pPr>
      <w:r w:rsidRPr="00EF4CDB">
        <w:rPr>
          <w:b/>
          <w:bCs/>
          <w:i/>
          <w:iCs/>
          <w:sz w:val="16"/>
          <w:szCs w:val="16"/>
        </w:rPr>
        <w:t>The following execution block should be used by the Proponent that is a company incorporated in Australia</w:t>
      </w:r>
    </w:p>
    <w:p w14:paraId="62762D40" w14:textId="77777777" w:rsidR="002050EA" w:rsidRPr="00EF4CDB" w:rsidRDefault="002050EA"/>
    <w:tbl>
      <w:tblPr>
        <w:tblStyle w:val="TableGrid"/>
        <w:tblW w:w="935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503"/>
        <w:gridCol w:w="459"/>
        <w:gridCol w:w="4394"/>
      </w:tblGrid>
      <w:tr w:rsidR="00070F3A" w:rsidRPr="00EF4CDB" w14:paraId="318F18D5" w14:textId="77777777">
        <w:tc>
          <w:tcPr>
            <w:tcW w:w="4503" w:type="dxa"/>
          </w:tcPr>
          <w:p w14:paraId="1F2CC765" w14:textId="77777777" w:rsidR="00C752CF" w:rsidRPr="00EF4CDB" w:rsidRDefault="00070F3A">
            <w:pPr>
              <w:keepNext/>
            </w:pPr>
            <w:r w:rsidRPr="00EF4CDB">
              <w:rPr>
                <w:b/>
              </w:rPr>
              <w:t>Executed</w:t>
            </w:r>
            <w:r w:rsidRPr="00EF4CDB">
              <w:t xml:space="preserve"> by</w:t>
            </w:r>
            <w:r w:rsidR="00C752CF" w:rsidRPr="00EF4CDB">
              <w:t>:</w:t>
            </w:r>
          </w:p>
          <w:p w14:paraId="7C9612D7" w14:textId="77777777" w:rsidR="00C752CF" w:rsidRPr="00EF4CDB" w:rsidRDefault="00C752CF">
            <w:pPr>
              <w:keepNext/>
            </w:pPr>
          </w:p>
          <w:p w14:paraId="492C3172" w14:textId="58E24C4D" w:rsidR="002311A6" w:rsidRPr="00EF4CDB" w:rsidRDefault="00070F3A">
            <w:pPr>
              <w:keepNext/>
            </w:pPr>
            <w:r w:rsidRPr="00EF4CDB">
              <w:t xml:space="preserve"> </w:t>
            </w:r>
            <w:r w:rsidR="00E11E83" w:rsidRPr="00EF4CDB">
              <w:t>________________</w:t>
            </w:r>
            <w:r w:rsidR="002311A6" w:rsidRPr="00EF4CDB">
              <w:t>___________**</w:t>
            </w:r>
          </w:p>
          <w:p w14:paraId="27F54337" w14:textId="4CF0C2C3" w:rsidR="002311A6" w:rsidRPr="00EF4CDB" w:rsidRDefault="005F5C33" w:rsidP="004E6A09">
            <w:pPr>
              <w:keepNext/>
              <w:spacing w:before="120"/>
              <w:ind w:left="1360"/>
              <w:rPr>
                <w:i/>
                <w:iCs/>
                <w:sz w:val="14"/>
                <w:szCs w:val="14"/>
              </w:rPr>
            </w:pPr>
            <w:r w:rsidRPr="00EF4CDB">
              <w:rPr>
                <w:i/>
                <w:iCs/>
                <w:sz w:val="14"/>
                <w:szCs w:val="14"/>
              </w:rPr>
              <w:t>** Insert name and ABN/ACN of Proponent</w:t>
            </w:r>
          </w:p>
          <w:p w14:paraId="35C3CCB5" w14:textId="38BE9B5F" w:rsidR="002311A6" w:rsidRPr="00EF4CDB" w:rsidRDefault="002311A6">
            <w:pPr>
              <w:keepNext/>
              <w:rPr>
                <w:i/>
                <w:iCs/>
                <w:shd w:val="clear" w:color="auto" w:fill="BFBFBF" w:themeFill="background1" w:themeFillShade="BF"/>
              </w:rPr>
            </w:pPr>
          </w:p>
          <w:p w14:paraId="1EABDFA7" w14:textId="1CD112BB" w:rsidR="00070F3A" w:rsidRPr="00EF4CDB" w:rsidRDefault="00070F3A">
            <w:pPr>
              <w:keepNext/>
            </w:pPr>
            <w:r w:rsidRPr="00EF4CDB">
              <w:t xml:space="preserve">in accordance with </w:t>
            </w:r>
            <w:r w:rsidR="00BE27D2" w:rsidRPr="00EF4CDB">
              <w:t>s</w:t>
            </w:r>
            <w:r w:rsidRPr="00EF4CDB">
              <w:t xml:space="preserve">ection 127 of the </w:t>
            </w:r>
            <w:r w:rsidRPr="00EF4CDB">
              <w:rPr>
                <w:i/>
              </w:rPr>
              <w:t>Corporations Act 2001</w:t>
            </w:r>
          </w:p>
        </w:tc>
        <w:tc>
          <w:tcPr>
            <w:tcW w:w="459" w:type="dxa"/>
          </w:tcPr>
          <w:p w14:paraId="42AFDEC9" w14:textId="77777777" w:rsidR="00070F3A" w:rsidRPr="00EF4CDB" w:rsidRDefault="00070F3A">
            <w:pPr>
              <w:keepNext/>
            </w:pPr>
          </w:p>
        </w:tc>
        <w:tc>
          <w:tcPr>
            <w:tcW w:w="4394" w:type="dxa"/>
          </w:tcPr>
          <w:p w14:paraId="7002AC0B" w14:textId="77777777" w:rsidR="00070F3A" w:rsidRPr="00EF4CDB" w:rsidRDefault="00070F3A">
            <w:pPr>
              <w:keepNext/>
            </w:pPr>
          </w:p>
        </w:tc>
      </w:tr>
      <w:tr w:rsidR="00070F3A" w:rsidRPr="00EF4CDB" w14:paraId="1EE1369E" w14:textId="77777777">
        <w:tc>
          <w:tcPr>
            <w:tcW w:w="4503" w:type="dxa"/>
          </w:tcPr>
          <w:p w14:paraId="59B88083" w14:textId="77777777" w:rsidR="00070F3A" w:rsidRPr="00EF4CDB" w:rsidRDefault="00070F3A">
            <w:pPr>
              <w:keepNext/>
            </w:pPr>
          </w:p>
        </w:tc>
        <w:tc>
          <w:tcPr>
            <w:tcW w:w="459" w:type="dxa"/>
          </w:tcPr>
          <w:p w14:paraId="16271954" w14:textId="77777777" w:rsidR="00070F3A" w:rsidRPr="00EF4CDB" w:rsidRDefault="00070F3A">
            <w:pPr>
              <w:keepNext/>
            </w:pPr>
          </w:p>
        </w:tc>
        <w:tc>
          <w:tcPr>
            <w:tcW w:w="4394" w:type="dxa"/>
          </w:tcPr>
          <w:p w14:paraId="75036907" w14:textId="77777777" w:rsidR="00070F3A" w:rsidRPr="00EF4CDB" w:rsidRDefault="00070F3A">
            <w:pPr>
              <w:keepNext/>
            </w:pPr>
          </w:p>
        </w:tc>
      </w:tr>
      <w:tr w:rsidR="00070F3A" w:rsidRPr="00EF4CDB" w14:paraId="1F68739E" w14:textId="77777777">
        <w:trPr>
          <w:trHeight w:hRule="exact" w:val="482"/>
        </w:trPr>
        <w:tc>
          <w:tcPr>
            <w:tcW w:w="4503" w:type="dxa"/>
            <w:tcBorders>
              <w:left w:val="single" w:sz="4" w:space="0" w:color="808080" w:themeColor="background1" w:themeShade="80"/>
              <w:bottom w:val="single" w:sz="4" w:space="0" w:color="808080" w:themeColor="background1" w:themeShade="80"/>
            </w:tcBorders>
            <w:vAlign w:val="bottom"/>
          </w:tcPr>
          <w:p w14:paraId="40F915A7" w14:textId="77777777" w:rsidR="00070F3A" w:rsidRPr="00EF4CDB" w:rsidRDefault="00070F3A">
            <w:pPr>
              <w:keepNext/>
            </w:pPr>
          </w:p>
        </w:tc>
        <w:tc>
          <w:tcPr>
            <w:tcW w:w="459" w:type="dxa"/>
            <w:tcBorders>
              <w:right w:val="single" w:sz="4" w:space="0" w:color="808080" w:themeColor="background1" w:themeShade="80"/>
            </w:tcBorders>
            <w:vAlign w:val="bottom"/>
          </w:tcPr>
          <w:p w14:paraId="2EC081BC" w14:textId="77777777" w:rsidR="00070F3A" w:rsidRPr="00EF4CDB" w:rsidRDefault="00070F3A">
            <w:pPr>
              <w:keepNext/>
            </w:pPr>
          </w:p>
        </w:tc>
        <w:tc>
          <w:tcPr>
            <w:tcW w:w="4394" w:type="dxa"/>
            <w:tcBorders>
              <w:left w:val="single" w:sz="4" w:space="0" w:color="808080" w:themeColor="background1" w:themeShade="80"/>
              <w:bottom w:val="single" w:sz="4" w:space="0" w:color="808080" w:themeColor="background1" w:themeShade="80"/>
            </w:tcBorders>
            <w:vAlign w:val="bottom"/>
          </w:tcPr>
          <w:p w14:paraId="2A3DC983" w14:textId="77777777" w:rsidR="00070F3A" w:rsidRPr="00EF4CDB" w:rsidRDefault="00070F3A">
            <w:pPr>
              <w:keepNext/>
            </w:pPr>
          </w:p>
        </w:tc>
      </w:tr>
      <w:tr w:rsidR="00070F3A" w:rsidRPr="00EF4CDB" w14:paraId="0BE3D1B7" w14:textId="77777777">
        <w:trPr>
          <w:trHeight w:val="567"/>
        </w:trPr>
        <w:tc>
          <w:tcPr>
            <w:tcW w:w="4503" w:type="dxa"/>
            <w:tcBorders>
              <w:top w:val="single" w:sz="4" w:space="0" w:color="808080" w:themeColor="background1" w:themeShade="80"/>
            </w:tcBorders>
          </w:tcPr>
          <w:p w14:paraId="052843C0" w14:textId="77777777" w:rsidR="00070F3A" w:rsidRPr="00EF4CDB" w:rsidRDefault="00070F3A">
            <w:pPr>
              <w:keepNext/>
              <w:spacing w:before="60"/>
              <w:rPr>
                <w:sz w:val="16"/>
                <w:szCs w:val="16"/>
              </w:rPr>
            </w:pPr>
            <w:r w:rsidRPr="00EF4CDB">
              <w:rPr>
                <w:sz w:val="16"/>
                <w:szCs w:val="16"/>
              </w:rPr>
              <w:t>Signature of director</w:t>
            </w:r>
          </w:p>
        </w:tc>
        <w:tc>
          <w:tcPr>
            <w:tcW w:w="459" w:type="dxa"/>
          </w:tcPr>
          <w:p w14:paraId="74BBDDEF" w14:textId="77777777" w:rsidR="00070F3A" w:rsidRPr="00EF4CDB" w:rsidRDefault="00070F3A">
            <w:pPr>
              <w:keepNext/>
              <w:spacing w:before="60"/>
              <w:rPr>
                <w:sz w:val="16"/>
                <w:szCs w:val="16"/>
              </w:rPr>
            </w:pPr>
          </w:p>
        </w:tc>
        <w:tc>
          <w:tcPr>
            <w:tcW w:w="4394" w:type="dxa"/>
            <w:tcBorders>
              <w:top w:val="single" w:sz="4" w:space="0" w:color="808080" w:themeColor="background1" w:themeShade="80"/>
            </w:tcBorders>
          </w:tcPr>
          <w:p w14:paraId="663E1B13" w14:textId="77777777" w:rsidR="00070F3A" w:rsidRPr="00EF4CDB" w:rsidRDefault="00070F3A">
            <w:pPr>
              <w:keepNext/>
              <w:rPr>
                <w:sz w:val="16"/>
              </w:rPr>
            </w:pPr>
            <w:r w:rsidRPr="00EF4CDB">
              <w:rPr>
                <w:sz w:val="16"/>
              </w:rPr>
              <w:t>Signature of director/company secretary</w:t>
            </w:r>
          </w:p>
          <w:p w14:paraId="77A18E7A" w14:textId="10A3A20B" w:rsidR="00070F3A" w:rsidRPr="00EF4CDB" w:rsidRDefault="00070F3A">
            <w:pPr>
              <w:keepNext/>
              <w:rPr>
                <w:sz w:val="16"/>
                <w:szCs w:val="16"/>
              </w:rPr>
            </w:pPr>
            <w:r w:rsidRPr="00EF4CDB">
              <w:rPr>
                <w:sz w:val="14"/>
                <w:szCs w:val="18"/>
              </w:rPr>
              <w:t xml:space="preserve">(Please </w:t>
            </w:r>
            <w:r w:rsidR="009F2071" w:rsidRPr="00EF4CDB">
              <w:rPr>
                <w:sz w:val="14"/>
                <w:szCs w:val="18"/>
              </w:rPr>
              <w:t xml:space="preserve">strike out </w:t>
            </w:r>
            <w:r w:rsidRPr="00EF4CDB">
              <w:rPr>
                <w:sz w:val="14"/>
                <w:szCs w:val="18"/>
              </w:rPr>
              <w:t>as applicable)</w:t>
            </w:r>
          </w:p>
        </w:tc>
      </w:tr>
      <w:tr w:rsidR="00070F3A" w:rsidRPr="00EF4CDB" w14:paraId="3A350800" w14:textId="77777777">
        <w:trPr>
          <w:trHeight w:hRule="exact" w:val="482"/>
        </w:trPr>
        <w:tc>
          <w:tcPr>
            <w:tcW w:w="4503" w:type="dxa"/>
            <w:tcBorders>
              <w:left w:val="single" w:sz="4" w:space="0" w:color="808080" w:themeColor="background1" w:themeShade="80"/>
              <w:bottom w:val="single" w:sz="4" w:space="0" w:color="808080" w:themeColor="background1" w:themeShade="80"/>
            </w:tcBorders>
            <w:vAlign w:val="bottom"/>
          </w:tcPr>
          <w:p w14:paraId="3DF10277" w14:textId="77777777" w:rsidR="00070F3A" w:rsidRPr="00EF4CDB" w:rsidRDefault="00070F3A">
            <w:pPr>
              <w:keepNext/>
            </w:pPr>
          </w:p>
        </w:tc>
        <w:tc>
          <w:tcPr>
            <w:tcW w:w="459" w:type="dxa"/>
            <w:tcBorders>
              <w:right w:val="single" w:sz="4" w:space="0" w:color="808080" w:themeColor="background1" w:themeShade="80"/>
            </w:tcBorders>
            <w:vAlign w:val="bottom"/>
          </w:tcPr>
          <w:p w14:paraId="61F876C8" w14:textId="77777777" w:rsidR="00070F3A" w:rsidRPr="00EF4CDB" w:rsidRDefault="00070F3A">
            <w:pPr>
              <w:keepNext/>
            </w:pPr>
          </w:p>
        </w:tc>
        <w:tc>
          <w:tcPr>
            <w:tcW w:w="4394" w:type="dxa"/>
            <w:tcBorders>
              <w:left w:val="single" w:sz="4" w:space="0" w:color="808080" w:themeColor="background1" w:themeShade="80"/>
              <w:bottom w:val="single" w:sz="4" w:space="0" w:color="808080" w:themeColor="background1" w:themeShade="80"/>
            </w:tcBorders>
            <w:vAlign w:val="bottom"/>
          </w:tcPr>
          <w:p w14:paraId="13F1B18C" w14:textId="77777777" w:rsidR="00070F3A" w:rsidRPr="00EF4CDB" w:rsidRDefault="00070F3A">
            <w:pPr>
              <w:keepNext/>
            </w:pPr>
          </w:p>
        </w:tc>
      </w:tr>
      <w:tr w:rsidR="00070F3A" w14:paraId="7CA34744" w14:textId="77777777">
        <w:tc>
          <w:tcPr>
            <w:tcW w:w="4503" w:type="dxa"/>
            <w:tcBorders>
              <w:top w:val="single" w:sz="4" w:space="0" w:color="808080" w:themeColor="background1" w:themeShade="80"/>
            </w:tcBorders>
          </w:tcPr>
          <w:p w14:paraId="1F80AE0F" w14:textId="77777777" w:rsidR="00070F3A" w:rsidRPr="00EF4CDB" w:rsidRDefault="00070F3A">
            <w:pPr>
              <w:keepNext/>
              <w:spacing w:before="60"/>
              <w:rPr>
                <w:sz w:val="16"/>
                <w:szCs w:val="16"/>
              </w:rPr>
            </w:pPr>
            <w:r w:rsidRPr="00EF4CDB">
              <w:rPr>
                <w:sz w:val="16"/>
                <w:szCs w:val="16"/>
              </w:rPr>
              <w:t>Name of director (print)</w:t>
            </w:r>
          </w:p>
        </w:tc>
        <w:tc>
          <w:tcPr>
            <w:tcW w:w="459" w:type="dxa"/>
          </w:tcPr>
          <w:p w14:paraId="26A248EC" w14:textId="77777777" w:rsidR="00070F3A" w:rsidRPr="00EF4CDB" w:rsidRDefault="00070F3A">
            <w:pPr>
              <w:keepNext/>
              <w:spacing w:before="60"/>
              <w:rPr>
                <w:sz w:val="16"/>
                <w:szCs w:val="16"/>
              </w:rPr>
            </w:pPr>
          </w:p>
        </w:tc>
        <w:tc>
          <w:tcPr>
            <w:tcW w:w="4394" w:type="dxa"/>
            <w:tcBorders>
              <w:top w:val="single" w:sz="4" w:space="0" w:color="808080" w:themeColor="background1" w:themeShade="80"/>
            </w:tcBorders>
          </w:tcPr>
          <w:p w14:paraId="3AD4468C" w14:textId="77777777" w:rsidR="00070F3A" w:rsidRDefault="00070F3A">
            <w:pPr>
              <w:keepNext/>
              <w:spacing w:before="60"/>
              <w:rPr>
                <w:sz w:val="16"/>
                <w:szCs w:val="16"/>
              </w:rPr>
            </w:pPr>
            <w:r w:rsidRPr="00EF4CDB">
              <w:rPr>
                <w:sz w:val="16"/>
              </w:rPr>
              <w:t>Name of director/company secretary (print)</w:t>
            </w:r>
          </w:p>
        </w:tc>
      </w:tr>
    </w:tbl>
    <w:p w14:paraId="05A100C3" w14:textId="2A64BF5A" w:rsidR="006F3369" w:rsidRDefault="006F3369" w:rsidP="002050EA">
      <w:pPr>
        <w:spacing w:after="120"/>
      </w:pPr>
    </w:p>
    <w:sectPr w:rsidR="006F3369" w:rsidSect="00776F06">
      <w:headerReference w:type="even" r:id="rId19"/>
      <w:headerReference w:type="default" r:id="rId20"/>
      <w:footerReference w:type="even" r:id="rId21"/>
      <w:footerReference w:type="default" r:id="rId22"/>
      <w:footerReference w:type="first" r:id="rId23"/>
      <w:pgSz w:w="11906" w:h="16838"/>
      <w:pgMar w:top="851" w:right="851" w:bottom="851" w:left="1134" w:header="567" w:footer="56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36015A3" w14:textId="77777777" w:rsidR="005A6633" w:rsidRDefault="005A6633">
      <w:r>
        <w:separator/>
      </w:r>
    </w:p>
  </w:endnote>
  <w:endnote w:type="continuationSeparator" w:id="0">
    <w:p w14:paraId="37CF0571" w14:textId="77777777" w:rsidR="005A6633" w:rsidRDefault="005A6633">
      <w:r>
        <w:continuationSeparator/>
      </w:r>
    </w:p>
  </w:endnote>
  <w:endnote w:type="continuationNotice" w:id="1">
    <w:p w14:paraId="43F5311D" w14:textId="77777777" w:rsidR="005A6633" w:rsidRDefault="005A663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venir">
    <w:altName w:val="Calibri"/>
    <w:charset w:val="4D"/>
    <w:family w:val="swiss"/>
    <w:pitch w:val="variable"/>
    <w:sig w:usb0="800000AF" w:usb1="5000204A" w:usb2="00000000" w:usb3="00000000" w:csb0="0000009B" w:csb1="00000000"/>
  </w:font>
  <w:font w:name="Courier New">
    <w:panose1 w:val="02070309020205020404"/>
    <w:charset w:val="00"/>
    <w:family w:val="modern"/>
    <w:pitch w:val="fixed"/>
    <w:sig w:usb0="E0002EFF" w:usb1="C0007843"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SimHei">
    <w:altName w:val="黑体"/>
    <w:panose1 w:val="02010600030101010101"/>
    <w:charset w:val="86"/>
    <w:family w:val="modern"/>
    <w:pitch w:val="fixed"/>
    <w:sig w:usb0="800002BF" w:usb1="38CF7CFA" w:usb2="00000016" w:usb3="00000000" w:csb0="00040001" w:csb1="00000000"/>
  </w:font>
  <w:font w:name="Mongolian Baiti">
    <w:panose1 w:val="03000500000000000000"/>
    <w:charset w:val="00"/>
    <w:family w:val="script"/>
    <w:pitch w:val="variable"/>
    <w:sig w:usb0="80000023" w:usb1="00000000" w:usb2="00020000" w:usb3="00000000" w:csb0="00000001" w:csb1="00000000"/>
  </w:font>
  <w:font w:name="Angsana New">
    <w:panose1 w:val="02020603050405020304"/>
    <w:charset w:val="DE"/>
    <w:family w:val="roman"/>
    <w:pitch w:val="variable"/>
    <w:sig w:usb0="81000003" w:usb1="00000000" w:usb2="00000000" w:usb3="00000000" w:csb0="00010001" w:csb1="00000000"/>
  </w:font>
  <w:font w:name="Arial Bold">
    <w:panose1 w:val="020B0704020202020204"/>
    <w:charset w:val="00"/>
    <w:family w:val="auto"/>
    <w:notTrueType/>
    <w:pitch w:val="variable"/>
    <w:sig w:usb0="00000003" w:usb1="00000000" w:usb2="00000000" w:usb3="00000000" w:csb0="00000001" w:csb1="00000000"/>
  </w:font>
  <w:font w:name="Trebuchet MS">
    <w:panose1 w:val="020B0603020202020204"/>
    <w:charset w:val="00"/>
    <w:family w:val="swiss"/>
    <w:pitch w:val="variable"/>
    <w:sig w:usb0="000006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Yu Mincho Demibold">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rial (Body CS)">
    <w:altName w:val="Arial"/>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6CAADC" w14:textId="19E31C09" w:rsidR="00CC76E8" w:rsidRDefault="00E02D69">
    <w:pPr>
      <w:pStyle w:val="Footer"/>
    </w:pPr>
    <w:r>
      <w:rPr>
        <w:noProof/>
      </w:rPr>
      <mc:AlternateContent>
        <mc:Choice Requires="wps">
          <w:drawing>
            <wp:anchor distT="0" distB="0" distL="0" distR="0" simplePos="0" relativeHeight="251658244" behindDoc="0" locked="0" layoutInCell="1" allowOverlap="1" wp14:anchorId="38B7414A" wp14:editId="39EF60BF">
              <wp:simplePos x="635" y="635"/>
              <wp:positionH relativeFrom="page">
                <wp:align>center</wp:align>
              </wp:positionH>
              <wp:positionV relativeFrom="page">
                <wp:align>bottom</wp:align>
              </wp:positionV>
              <wp:extent cx="551815" cy="376555"/>
              <wp:effectExtent l="0" t="0" r="635" b="0"/>
              <wp:wrapNone/>
              <wp:docPr id="573515573"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477F4672" w14:textId="78BE63B2" w:rsidR="00E02D69" w:rsidRPr="00E02D69" w:rsidRDefault="00E02D69" w:rsidP="00E02D69">
                          <w:pPr>
                            <w:rPr>
                              <w:rFonts w:ascii="Calibri" w:eastAsia="Calibri" w:hAnsi="Calibri" w:cs="Calibri"/>
                              <w:noProof/>
                              <w:color w:val="FF0000"/>
                              <w:sz w:val="24"/>
                              <w:szCs w:val="24"/>
                            </w:rPr>
                          </w:pPr>
                          <w:r w:rsidRPr="00E02D69">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2BF1242A">
            <v:shapetype id="_x0000_t202" coordsize="21600,21600" o:spt="202" path="m,l,21600r21600,l21600,xe" w14:anchorId="38B7414A">
              <v:stroke joinstyle="miter"/>
              <v:path gradientshapeok="t" o:connecttype="rect"/>
            </v:shapetype>
            <v:shape id="Text Box 5" style="position:absolute;margin-left:0;margin-top:0;width:43.45pt;height:29.65pt;z-index:251658244;visibility:visible;mso-wrap-style:none;mso-wrap-distance-left:0;mso-wrap-distance-top:0;mso-wrap-distance-right:0;mso-wrap-distance-bottom:0;mso-position-horizontal:center;mso-position-horizontal-relative:page;mso-position-vertical:bottom;mso-position-vertical-relative:page;v-text-anchor:bottom" alt="OFFICIAL"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MX1JDgIAABwEAAAOAAAAZHJzL2Uyb0RvYy54bWysU8Fu2zAMvQ/YPwi6L7YzuOuMOEXWIsOA&#10;oC2QDj0rshQbkERBUmJnXz9KjpOt22nYRaZJ6pF8fFrcDVqRo3C+A1PTYpZTIgyHpjP7mn5/WX+4&#10;pcQHZhqmwIianoSnd8v37xa9rcQcWlCNcARBjK96W9M2BFtlmeet0MzPwAqDQQlOs4C/bp81jvWI&#10;rlU2z/ObrAfXWAdceI/ehzFIlwlfSsHDk5ReBKJqir2FdLp07uKZLRes2jtm246f22D/0IVmncGi&#10;F6gHFhg5uO4PKN1xBx5kmHHQGUjZcZFmwGmK/M0025ZZkWZBcry90OT/Hyx/PG7tsyNh+AIDLjAS&#10;0ltfeXTGeQbpdPxipwTjSOHpQpsYAuHoLMvitigp4Rj6+OmmLMuIkl0vW+fDVwGaRKOmDreSyGLH&#10;jQ9j6pQSaxlYd0qlzSjzmwMxoye7dhitMOwG0jU1nU/d76A54VAOxn17y9cdlt4wH56ZwwXjHCja&#10;8ISHVNDXFM4WJS24H3/zx3zkHaOU9CiYmhpUNCXqm8F9RG1NhpuMXTKKz3mZY9wc9D2gDAt8EZYn&#10;E70uqMmUDvQrynkVC2GIGY7larqbzPswKhefAxerVUpCGVkWNmZreYSOdEUuX4ZX5uyZ8ICbeoRJ&#10;Tax6w/uYG296uzoEZD8tJVI7EnlmHCWY1np+LlHjv/6nrOujXv4E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BmMX1JDgIAABwE&#10;AAAOAAAAAAAAAAAAAAAAAC4CAABkcnMvZTJvRG9jLnhtbFBLAQItABQABgAIAAAAIQAgesHI2gAA&#10;AAMBAAAPAAAAAAAAAAAAAAAAAGgEAABkcnMvZG93bnJldi54bWxQSwUGAAAAAAQABADzAAAAbwUA&#10;AAAA&#10;">
              <v:textbox style="mso-fit-shape-to-text:t" inset="0,0,0,15pt">
                <w:txbxContent>
                  <w:p w:rsidRPr="00E02D69" w:rsidR="00E02D69" w:rsidP="00E02D69" w:rsidRDefault="00E02D69" w14:paraId="08CE8BEA" w14:textId="78BE63B2">
                    <w:pPr>
                      <w:rPr>
                        <w:rFonts w:ascii="Calibri" w:hAnsi="Calibri" w:eastAsia="Calibri" w:cs="Calibri"/>
                        <w:noProof/>
                        <w:color w:val="FF0000"/>
                        <w:sz w:val="24"/>
                        <w:szCs w:val="24"/>
                      </w:rPr>
                    </w:pPr>
                    <w:r w:rsidRPr="00E02D69">
                      <w:rPr>
                        <w:rFonts w:ascii="Calibri" w:hAnsi="Calibri" w:eastAsia="Calibri" w:cs="Calibri"/>
                        <w:noProof/>
                        <w:color w:val="FF0000"/>
                        <w:sz w:val="24"/>
                        <w:szCs w:val="24"/>
                      </w:rPr>
                      <w:t>OFFICIAL</w:t>
                    </w:r>
                  </w:p>
                </w:txbxContent>
              </v:textbox>
              <w10:wrap anchorx="page" anchory="page"/>
            </v:shape>
          </w:pict>
        </mc:Fallback>
      </mc:AlternateContent>
    </w:r>
    <w:fldSimple w:instr="DOCPROPERTY DocumentID \* MERGEFORMAT">
      <w:r w:rsidR="00226AB4" w:rsidRPr="00DB13AB">
        <w:rPr>
          <w:color w:val="191919"/>
          <w:sz w:val="13"/>
        </w:rPr>
        <w:t>ME_215871810_2</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DE326A" w14:textId="471E919F" w:rsidR="00AA7CB5" w:rsidRDefault="00AA7CB5">
    <w:pPr>
      <w:pStyle w:val="NormalSingle"/>
      <w:rPr>
        <w:sz w:val="16"/>
        <w:szCs w:val="16"/>
      </w:rPr>
    </w:pPr>
  </w:p>
  <w:p w14:paraId="43F072DD" w14:textId="506E17EA" w:rsidR="00E64DAA" w:rsidRDefault="00E64DAA" w:rsidP="00E64DAA">
    <w:pPr>
      <w:pStyle w:val="NormalSingle"/>
      <w:rPr>
        <w:rFonts w:cs="Arial"/>
        <w:sz w:val="14"/>
        <w:szCs w:val="16"/>
      </w:rPr>
    </w:pPr>
  </w:p>
  <w:p w14:paraId="20FC262D" w14:textId="2B8E2227" w:rsidR="00AA7CB5" w:rsidRDefault="002D512D" w:rsidP="00217856">
    <w:pPr>
      <w:pStyle w:val="NormalSingle"/>
      <w:jc w:val="right"/>
      <w:rPr>
        <w:sz w:val="16"/>
        <w:szCs w:val="16"/>
      </w:rPr>
    </w:pPr>
    <w:r>
      <w:rPr>
        <w:sz w:val="16"/>
        <w:szCs w:val="16"/>
      </w:rPr>
      <w:t xml:space="preserve">Page </w:t>
    </w:r>
    <w:r w:rsidR="00FE3B5A">
      <w:rPr>
        <w:sz w:val="16"/>
        <w:szCs w:val="16"/>
      </w:rPr>
      <w:fldChar w:fldCharType="begin"/>
    </w:r>
    <w:r>
      <w:rPr>
        <w:sz w:val="16"/>
        <w:szCs w:val="16"/>
      </w:rPr>
      <w:instrText xml:space="preserve"> PAGE  \* Arabic  \* MERGEFORMAT </w:instrText>
    </w:r>
    <w:r w:rsidR="00FE3B5A">
      <w:rPr>
        <w:sz w:val="16"/>
        <w:szCs w:val="16"/>
      </w:rPr>
      <w:fldChar w:fldCharType="separate"/>
    </w:r>
    <w:r>
      <w:rPr>
        <w:noProof/>
        <w:sz w:val="16"/>
        <w:szCs w:val="16"/>
      </w:rPr>
      <w:t>2</w:t>
    </w:r>
    <w:r w:rsidR="00FE3B5A">
      <w:rPr>
        <w:sz w:val="16"/>
        <w:szCs w:val="16"/>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8035BB" w14:textId="1AEC78ED" w:rsidR="00BA2C6D" w:rsidRDefault="00BA2C6D">
    <w:pPr>
      <w:pStyle w:val="Footer"/>
      <w:rPr>
        <w:rFonts w:cs="Arial"/>
        <w:sz w:val="14"/>
      </w:rPr>
    </w:pPr>
  </w:p>
  <w:p w14:paraId="18E30A6B" w14:textId="35EBA10C" w:rsidR="00BC4925" w:rsidRPr="00BC4925" w:rsidRDefault="00BC4925">
    <w:pPr>
      <w:pStyle w:val="Footer"/>
      <w:rPr>
        <w:rFonts w:cs="Arial"/>
        <w:sz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14E686D" w14:textId="77777777" w:rsidR="005A6633" w:rsidRDefault="005A6633">
      <w:r>
        <w:separator/>
      </w:r>
    </w:p>
  </w:footnote>
  <w:footnote w:type="continuationSeparator" w:id="0">
    <w:p w14:paraId="2D901843" w14:textId="77777777" w:rsidR="005A6633" w:rsidRDefault="005A6633">
      <w:r>
        <w:continuationSeparator/>
      </w:r>
    </w:p>
  </w:footnote>
  <w:footnote w:type="continuationNotice" w:id="1">
    <w:p w14:paraId="670C0E68" w14:textId="77777777" w:rsidR="005A6633" w:rsidRDefault="005A663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3CC565" w14:textId="03841F05" w:rsidR="00403051" w:rsidRDefault="00E02D69">
    <w:pPr>
      <w:pStyle w:val="Header"/>
    </w:pPr>
    <w:r>
      <w:rPr>
        <w:noProof/>
      </w:rPr>
      <mc:AlternateContent>
        <mc:Choice Requires="wps">
          <w:drawing>
            <wp:anchor distT="0" distB="0" distL="0" distR="0" simplePos="0" relativeHeight="251658241" behindDoc="0" locked="0" layoutInCell="1" allowOverlap="1" wp14:anchorId="7EA6ADAC" wp14:editId="1092AAFA">
              <wp:simplePos x="635" y="635"/>
              <wp:positionH relativeFrom="page">
                <wp:align>center</wp:align>
              </wp:positionH>
              <wp:positionV relativeFrom="page">
                <wp:align>top</wp:align>
              </wp:positionV>
              <wp:extent cx="551815" cy="376555"/>
              <wp:effectExtent l="0" t="0" r="635" b="4445"/>
              <wp:wrapNone/>
              <wp:docPr id="215399945"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6EBA392C" w14:textId="79304C96" w:rsidR="00E02D69" w:rsidRPr="00E02D69" w:rsidRDefault="00E02D69" w:rsidP="00E02D69">
                          <w:pPr>
                            <w:rPr>
                              <w:rFonts w:ascii="Calibri" w:eastAsia="Calibri" w:hAnsi="Calibri" w:cs="Calibri"/>
                              <w:noProof/>
                              <w:color w:val="FF0000"/>
                              <w:sz w:val="24"/>
                              <w:szCs w:val="24"/>
                            </w:rPr>
                          </w:pPr>
                          <w:r w:rsidRPr="00E02D69">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4BFC2D96">
            <v:shapetype id="_x0000_t202" coordsize="21600,21600" o:spt="202" path="m,l,21600r21600,l21600,xe" w14:anchorId="7EA6ADAC">
              <v:stroke joinstyle="miter"/>
              <v:path gradientshapeok="t" o:connecttype="rect"/>
            </v:shapetype>
            <v:shape id="Text Box 2" style="position:absolute;margin-left:0;margin-top:0;width:43.45pt;height:29.65pt;z-index:251658241;visibility:visible;mso-wrap-style:none;mso-wrap-distance-left:0;mso-wrap-distance-top:0;mso-wrap-distance-right:0;mso-wrap-distance-bottom:0;mso-position-horizontal:center;mso-position-horizontal-relative:page;mso-position-vertical:top;mso-position-vertical-relative:page;v-text-anchor:top" alt="OFFICIAL"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EjgCQIAABUEAAAOAAAAZHJzL2Uyb0RvYy54bWysU8Fu2zAMvQ/YPwi6L7Y7uOuMOEXWIsOA&#10;oi2QDj0rshQbkERBUmJnXz9KtpOt22nYRaZI+pF8fFreDlqRo3C+A1PTYpFTIgyHpjP7mn5/2Xy4&#10;ocQHZhqmwIianoSnt6v375a9rcQVtKAa4QiCGF/1tqZtCLbKMs9boZlfgBUGgxKcZgGvbp81jvWI&#10;rlV2lefXWQ+usQ648B6992OQrhK+lIKHJym9CETVFHsL6XTp3MUzWy1ZtXfMth2f2mD/0IVmncGi&#10;Z6h7Fhg5uO4PKN1xBx5kWHDQGUjZcZFmwGmK/M0025ZZkWZBcrw90+T/Hyx/PG7tsyNh+AIDLjAS&#10;0ltfeXTGeQbpdPxipwTjSOHpTJsYAuHoLMvipigp4Rj6+Om6LMuIkl1+ts6HrwI0iUZNHW4lkcWO&#10;Dz6MqXNKrGVg0ymVNqPMbw7EjJ7s0mG0wrAbprZ30JxwGgfjor3lmw5rPjAfnpnDzeIAqNbwhIdU&#10;0NcUJouSFtyPv/ljPhKOUUp6VEpNDUqZEvXN4CKiqJJRfM7LHG9udu9mwxz0HaD+CnwKlicz5gU1&#10;m9KBfkUdr2MhDDHDsVxNw2zehVGy+A64WK9TEurHsvBgtpZH6MhTJPFleGXOTkwHXNEjzDJi1RvC&#10;x9z4p7frQ0Da0zYipyORE9WovbTP6Z1Ecf96T1mX17z6CQAA//8DAFBLAwQUAAYACAAAACEAw4kd&#10;d9oAAAADAQAADwAAAGRycy9kb3ducmV2LnhtbEyPQU/CQBCF7yb+h82YeJNtNSVQuyXEhAM3RPQ8&#10;dMe20J1pugtUfr2rF71M8vJe3vumWIyuU2cafCtsIJ0koIgrsS3XBnZvq4cZKB+QLXbCZOCLPCzK&#10;25sCcysXfqXzNtQqlrDP0UATQp9r7auGHPqJ9MTR+5TBYYhyqLUd8BLLXacfk2SqHbYcFxrs6aWh&#10;6rg9OQNttpSQ0vt6dfhwqaTXzTq7boy5vxuXz6ACjeEvDD/4ER3KyLSXE1uvOgPxkfB7ozebzkHt&#10;DWTzJ9Blof+zl98AAAD//wMAUEsBAi0AFAAGAAgAAAAhALaDOJL+AAAA4QEAABMAAAAAAAAAAAAA&#10;AAAAAAAAAFtDb250ZW50X1R5cGVzXS54bWxQSwECLQAUAAYACAAAACEAOP0h/9YAAACUAQAACwAA&#10;AAAAAAAAAAAAAAAvAQAAX3JlbHMvLnJlbHNQSwECLQAUAAYACAAAACEA1VBI4AkCAAAVBAAADgAA&#10;AAAAAAAAAAAAAAAuAgAAZHJzL2Uyb0RvYy54bWxQSwECLQAUAAYACAAAACEAw4kdd9oAAAADAQAA&#10;DwAAAAAAAAAAAAAAAABjBAAAZHJzL2Rvd25yZXYueG1sUEsFBgAAAAAEAAQA8wAAAGoFAAAAAA==&#10;">
              <v:textbox style="mso-fit-shape-to-text:t" inset="0,15pt,0,0">
                <w:txbxContent>
                  <w:p w:rsidRPr="00E02D69" w:rsidR="00E02D69" w:rsidP="00E02D69" w:rsidRDefault="00E02D69" w14:paraId="171AAEBA" w14:textId="79304C96">
                    <w:pPr>
                      <w:rPr>
                        <w:rFonts w:ascii="Calibri" w:hAnsi="Calibri" w:eastAsia="Calibri" w:cs="Calibri"/>
                        <w:noProof/>
                        <w:color w:val="FF0000"/>
                        <w:sz w:val="24"/>
                        <w:szCs w:val="24"/>
                      </w:rPr>
                    </w:pPr>
                    <w:r w:rsidRPr="00E02D69">
                      <w:rPr>
                        <w:rFonts w:ascii="Calibri" w:hAnsi="Calibri" w:eastAsia="Calibri" w:cs="Calibri"/>
                        <w:noProof/>
                        <w:color w:val="FF0000"/>
                        <w:sz w:val="24"/>
                        <w:szCs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76B2EE" w14:textId="1E7617C2" w:rsidR="00AA7CB5" w:rsidRDefault="00AA7CB5">
    <w:pPr>
      <w:pStyle w:val="Header"/>
    </w:pPr>
  </w:p>
  <w:p w14:paraId="3BBB1F2A" w14:textId="77777777" w:rsidR="00AA7CB5" w:rsidRDefault="00AA7CB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52C49E56"/>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9745541"/>
    <w:multiLevelType w:val="multilevel"/>
    <w:tmpl w:val="0C090023"/>
    <w:styleLink w:val="ArticleSection"/>
    <w:lvl w:ilvl="0">
      <w:start w:val="1"/>
      <w:numFmt w:val="upperRoman"/>
      <w:pStyle w:val="Heading1"/>
      <w:lvlText w:val="Article %1."/>
      <w:lvlJc w:val="left"/>
      <w:pPr>
        <w:ind w:left="0" w:firstLine="0"/>
      </w:pPr>
    </w:lvl>
    <w:lvl w:ilvl="1">
      <w:start w:val="1"/>
      <w:numFmt w:val="decimalZero"/>
      <w:pStyle w:val="Heading2"/>
      <w:isLgl/>
      <w:lvlText w:val="Section %1.%2"/>
      <w:lvlJc w:val="left"/>
      <w:pPr>
        <w:ind w:left="0" w:firstLine="0"/>
      </w:pPr>
    </w:lvl>
    <w:lvl w:ilvl="2">
      <w:start w:val="1"/>
      <w:numFmt w:val="lowerLetter"/>
      <w:pStyle w:val="Heading3"/>
      <w:lvlText w:val="(%3)"/>
      <w:lvlJc w:val="left"/>
      <w:pPr>
        <w:ind w:left="720" w:hanging="432"/>
      </w:pPr>
    </w:lvl>
    <w:lvl w:ilvl="3">
      <w:start w:val="1"/>
      <w:numFmt w:val="lowerRoman"/>
      <w:pStyle w:val="Heading4"/>
      <w:lvlText w:val="(%4)"/>
      <w:lvlJc w:val="right"/>
      <w:pPr>
        <w:ind w:left="864" w:hanging="144"/>
      </w:pPr>
    </w:lvl>
    <w:lvl w:ilvl="4">
      <w:start w:val="1"/>
      <w:numFmt w:val="decimal"/>
      <w:pStyle w:val="Heading5"/>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abstractNum w:abstractNumId="2" w15:restartNumberingAfterBreak="0">
    <w:nsid w:val="0B4D4A1D"/>
    <w:multiLevelType w:val="hybridMultilevel"/>
    <w:tmpl w:val="C9124AC6"/>
    <w:lvl w:ilvl="0" w:tplc="20C6A382">
      <w:start w:val="1"/>
      <w:numFmt w:val="lowerLetter"/>
      <w:pStyle w:val="Legallist"/>
      <w:lvlText w:val="%1."/>
      <w:lvlJc w:val="left"/>
      <w:pPr>
        <w:ind w:left="360" w:hanging="360"/>
      </w:pPr>
      <w:rPr>
        <w:rFonts w:hint="default"/>
        <w:b w:val="0"/>
        <w:bCs/>
        <w:color w:val="auto"/>
      </w:rPr>
    </w:lvl>
    <w:lvl w:ilvl="1" w:tplc="FFFFFFFF" w:tentative="1">
      <w:start w:val="1"/>
      <w:numFmt w:val="lowerLetter"/>
      <w:lvlText w:val="%2."/>
      <w:lvlJc w:val="left"/>
      <w:pPr>
        <w:ind w:left="360" w:hanging="360"/>
      </w:pPr>
    </w:lvl>
    <w:lvl w:ilvl="2" w:tplc="FFFFFFFF">
      <w:start w:val="1"/>
      <w:numFmt w:val="lowerRoman"/>
      <w:lvlText w:val="%3."/>
      <w:lvlJc w:val="right"/>
      <w:pPr>
        <w:ind w:left="1080" w:hanging="180"/>
      </w:pPr>
    </w:lvl>
    <w:lvl w:ilvl="3" w:tplc="FFFFFFFF" w:tentative="1">
      <w:start w:val="1"/>
      <w:numFmt w:val="decimal"/>
      <w:lvlText w:val="%4."/>
      <w:lvlJc w:val="left"/>
      <w:pPr>
        <w:ind w:left="1800" w:hanging="360"/>
      </w:pPr>
    </w:lvl>
    <w:lvl w:ilvl="4" w:tplc="FFFFFFFF" w:tentative="1">
      <w:start w:val="1"/>
      <w:numFmt w:val="lowerLetter"/>
      <w:lvlText w:val="%5."/>
      <w:lvlJc w:val="left"/>
      <w:pPr>
        <w:ind w:left="2520" w:hanging="360"/>
      </w:pPr>
    </w:lvl>
    <w:lvl w:ilvl="5" w:tplc="FFFFFFFF" w:tentative="1">
      <w:start w:val="1"/>
      <w:numFmt w:val="lowerRoman"/>
      <w:lvlText w:val="%6."/>
      <w:lvlJc w:val="right"/>
      <w:pPr>
        <w:ind w:left="3240" w:hanging="180"/>
      </w:pPr>
    </w:lvl>
    <w:lvl w:ilvl="6" w:tplc="FFFFFFFF" w:tentative="1">
      <w:start w:val="1"/>
      <w:numFmt w:val="decimal"/>
      <w:lvlText w:val="%7."/>
      <w:lvlJc w:val="left"/>
      <w:pPr>
        <w:ind w:left="3960" w:hanging="360"/>
      </w:pPr>
    </w:lvl>
    <w:lvl w:ilvl="7" w:tplc="FFFFFFFF" w:tentative="1">
      <w:start w:val="1"/>
      <w:numFmt w:val="lowerLetter"/>
      <w:lvlText w:val="%8."/>
      <w:lvlJc w:val="left"/>
      <w:pPr>
        <w:ind w:left="4680" w:hanging="360"/>
      </w:pPr>
    </w:lvl>
    <w:lvl w:ilvl="8" w:tplc="FFFFFFFF" w:tentative="1">
      <w:start w:val="1"/>
      <w:numFmt w:val="lowerRoman"/>
      <w:lvlText w:val="%9."/>
      <w:lvlJc w:val="right"/>
      <w:pPr>
        <w:ind w:left="5400" w:hanging="180"/>
      </w:pPr>
    </w:lvl>
  </w:abstractNum>
  <w:abstractNum w:abstractNumId="3" w15:restartNumberingAfterBreak="0">
    <w:nsid w:val="0B8801B0"/>
    <w:multiLevelType w:val="multilevel"/>
    <w:tmpl w:val="31982420"/>
    <w:styleLink w:val="MENumber"/>
    <w:lvl w:ilvl="0">
      <w:start w:val="1"/>
      <w:numFmt w:val="decimal"/>
      <w:pStyle w:val="MENumber1"/>
      <w:lvlText w:val="%1."/>
      <w:lvlJc w:val="left"/>
      <w:pPr>
        <w:ind w:left="680" w:hanging="680"/>
      </w:pPr>
      <w:rPr>
        <w:rFonts w:hint="default"/>
      </w:rPr>
    </w:lvl>
    <w:lvl w:ilvl="1">
      <w:start w:val="1"/>
      <w:numFmt w:val="lowerLetter"/>
      <w:pStyle w:val="MENumber2"/>
      <w:lvlText w:val="(%2)"/>
      <w:lvlJc w:val="left"/>
      <w:pPr>
        <w:ind w:left="1360" w:hanging="680"/>
      </w:pPr>
      <w:rPr>
        <w:rFonts w:hint="default"/>
      </w:rPr>
    </w:lvl>
    <w:lvl w:ilvl="2">
      <w:start w:val="1"/>
      <w:numFmt w:val="lowerRoman"/>
      <w:pStyle w:val="MENumber3"/>
      <w:lvlText w:val="(%3)"/>
      <w:lvlJc w:val="left"/>
      <w:pPr>
        <w:ind w:left="2040" w:hanging="680"/>
      </w:pPr>
      <w:rPr>
        <w:rFonts w:hint="default"/>
      </w:rPr>
    </w:lvl>
    <w:lvl w:ilvl="3">
      <w:start w:val="1"/>
      <w:numFmt w:val="upperLetter"/>
      <w:pStyle w:val="MENumber4"/>
      <w:lvlText w:val="(%4)"/>
      <w:lvlJc w:val="left"/>
      <w:pPr>
        <w:ind w:left="2720" w:hanging="680"/>
      </w:pPr>
      <w:rPr>
        <w:rFonts w:hint="default"/>
      </w:rPr>
    </w:lvl>
    <w:lvl w:ilvl="4">
      <w:start w:val="1"/>
      <w:numFmt w:val="upperRoman"/>
      <w:pStyle w:val="MENumber5"/>
      <w:lvlText w:val="(%5)"/>
      <w:lvlJc w:val="left"/>
      <w:pPr>
        <w:ind w:left="3400" w:hanging="680"/>
      </w:pPr>
      <w:rPr>
        <w:rFonts w:hint="default"/>
      </w:rPr>
    </w:lvl>
    <w:lvl w:ilvl="5">
      <w:start w:val="1"/>
      <w:numFmt w:val="decimal"/>
      <w:pStyle w:val="MENumber6"/>
      <w:lvlText w:val="(%6)"/>
      <w:lvlJc w:val="left"/>
      <w:pPr>
        <w:ind w:left="4080" w:hanging="680"/>
      </w:pPr>
      <w:rPr>
        <w:rFonts w:hint="default"/>
      </w:rPr>
    </w:lvl>
    <w:lvl w:ilvl="6">
      <w:start w:val="1"/>
      <w:numFmt w:val="upperLetter"/>
      <w:pStyle w:val="MENumber7"/>
      <w:lvlText w:val="%7."/>
      <w:lvlJc w:val="left"/>
      <w:pPr>
        <w:ind w:left="4760" w:hanging="680"/>
      </w:pPr>
      <w:rPr>
        <w:rFonts w:hint="default"/>
      </w:rPr>
    </w:lvl>
    <w:lvl w:ilvl="7">
      <w:start w:val="1"/>
      <w:numFmt w:val="upperRoman"/>
      <w:pStyle w:val="MENumber8"/>
      <w:lvlText w:val="%8."/>
      <w:lvlJc w:val="left"/>
      <w:pPr>
        <w:ind w:left="5443" w:hanging="683"/>
      </w:pPr>
      <w:rPr>
        <w:rFonts w:hint="default"/>
      </w:rPr>
    </w:lvl>
    <w:lvl w:ilvl="8">
      <w:start w:val="1"/>
      <w:numFmt w:val="lowerLetter"/>
      <w:pStyle w:val="MENumber9"/>
      <w:lvlText w:val="%9."/>
      <w:lvlJc w:val="left"/>
      <w:pPr>
        <w:ind w:left="6124" w:hanging="681"/>
      </w:pPr>
      <w:rPr>
        <w:rFonts w:hint="default"/>
      </w:rPr>
    </w:lvl>
  </w:abstractNum>
  <w:abstractNum w:abstractNumId="4" w15:restartNumberingAfterBreak="0">
    <w:nsid w:val="0CA26562"/>
    <w:multiLevelType w:val="multilevel"/>
    <w:tmpl w:val="BFEEBC40"/>
    <w:styleLink w:val="MENoIndent"/>
    <w:lvl w:ilvl="0">
      <w:start w:val="1"/>
      <w:numFmt w:val="decimal"/>
      <w:pStyle w:val="MENoIndent1"/>
      <w:suff w:val="nothing"/>
      <w:lvlText w:val="%1."/>
      <w:lvlJc w:val="left"/>
      <w:pPr>
        <w:ind w:left="0" w:firstLine="0"/>
      </w:pPr>
      <w:rPr>
        <w:rFonts w:hint="default"/>
      </w:rPr>
    </w:lvl>
    <w:lvl w:ilvl="1">
      <w:start w:val="1"/>
      <w:numFmt w:val="decimal"/>
      <w:pStyle w:val="MENoIndent2"/>
      <w:suff w:val="nothing"/>
      <w:lvlText w:val="%1.%2"/>
      <w:lvlJc w:val="left"/>
      <w:pPr>
        <w:ind w:left="0" w:firstLine="0"/>
      </w:pPr>
      <w:rPr>
        <w:rFonts w:hint="default"/>
      </w:rPr>
    </w:lvl>
    <w:lvl w:ilvl="2">
      <w:start w:val="1"/>
      <w:numFmt w:val="lowerLetter"/>
      <w:pStyle w:val="MENoIndent3"/>
      <w:suff w:val="nothing"/>
      <w:lvlText w:val="(%3)"/>
      <w:lvlJc w:val="left"/>
      <w:pPr>
        <w:ind w:left="0" w:firstLine="0"/>
      </w:pPr>
      <w:rPr>
        <w:rFonts w:hint="default"/>
      </w:rPr>
    </w:lvl>
    <w:lvl w:ilvl="3">
      <w:start w:val="1"/>
      <w:numFmt w:val="lowerRoman"/>
      <w:pStyle w:val="MENoIndent4"/>
      <w:suff w:val="nothing"/>
      <w:lvlText w:val="(%4)"/>
      <w:lvlJc w:val="left"/>
      <w:pPr>
        <w:ind w:left="0" w:firstLine="0"/>
      </w:pPr>
      <w:rPr>
        <w:rFonts w:hint="default"/>
      </w:rPr>
    </w:lvl>
    <w:lvl w:ilvl="4">
      <w:start w:val="1"/>
      <w:numFmt w:val="upperLetter"/>
      <w:pStyle w:val="MENoIndent5"/>
      <w:suff w:val="nothing"/>
      <w:lvlText w:val="(%5)"/>
      <w:lvlJc w:val="left"/>
      <w:pPr>
        <w:ind w:left="0" w:firstLine="0"/>
      </w:pPr>
      <w:rPr>
        <w:rFonts w:hint="default"/>
      </w:rPr>
    </w:lvl>
    <w:lvl w:ilvl="5">
      <w:start w:val="1"/>
      <w:numFmt w:val="upperRoman"/>
      <w:pStyle w:val="MENoIndent6"/>
      <w:suff w:val="nothing"/>
      <w:lvlText w:val="(%6)"/>
      <w:lvlJc w:val="left"/>
      <w:pPr>
        <w:ind w:left="0" w:firstLine="0"/>
      </w:pPr>
      <w:rPr>
        <w:rFonts w:hint="default"/>
      </w:rPr>
    </w:lvl>
    <w:lvl w:ilvl="6">
      <w:start w:val="1"/>
      <w:numFmt w:val="decimal"/>
      <w:pStyle w:val="MENoIndent7"/>
      <w:suff w:val="nothing"/>
      <w:lvlText w:val="(%7)"/>
      <w:lvlJc w:val="left"/>
      <w:pPr>
        <w:ind w:left="0" w:firstLine="0"/>
      </w:pPr>
      <w:rPr>
        <w:rFonts w:hint="default"/>
      </w:rPr>
    </w:lvl>
    <w:lvl w:ilvl="7">
      <w:start w:val="1"/>
      <w:numFmt w:val="upperLetter"/>
      <w:pStyle w:val="MENoIndent8"/>
      <w:suff w:val="nothing"/>
      <w:lvlText w:val="%8."/>
      <w:lvlJc w:val="left"/>
      <w:pPr>
        <w:ind w:left="0" w:firstLine="0"/>
      </w:pPr>
      <w:rPr>
        <w:rFonts w:hint="default"/>
      </w:rPr>
    </w:lvl>
    <w:lvl w:ilvl="8">
      <w:start w:val="1"/>
      <w:numFmt w:val="upperRoman"/>
      <w:pStyle w:val="MENoIndent9"/>
      <w:suff w:val="nothing"/>
      <w:lvlText w:val="%9."/>
      <w:lvlJc w:val="left"/>
      <w:pPr>
        <w:ind w:left="0" w:firstLine="0"/>
      </w:pPr>
      <w:rPr>
        <w:rFonts w:hint="default"/>
      </w:rPr>
    </w:lvl>
  </w:abstractNum>
  <w:abstractNum w:abstractNumId="5" w15:restartNumberingAfterBreak="0">
    <w:nsid w:val="10B05E06"/>
    <w:multiLevelType w:val="multilevel"/>
    <w:tmpl w:val="9280D0E6"/>
    <w:lvl w:ilvl="0">
      <w:start w:val="1"/>
      <w:numFmt w:val="bullet"/>
      <w:pStyle w:val="Bullet1"/>
      <w:lvlText w:val=""/>
      <w:lvlJc w:val="left"/>
      <w:pPr>
        <w:tabs>
          <w:tab w:val="num" w:pos="340"/>
        </w:tabs>
        <w:ind w:left="340" w:hanging="340"/>
      </w:pPr>
      <w:rPr>
        <w:rFonts w:ascii="Wingdings" w:hAnsi="Wingdings" w:hint="default"/>
        <w:b w:val="0"/>
        <w:i w:val="0"/>
        <w:color w:val="404040" w:themeColor="text1" w:themeTint="BF"/>
        <w:position w:val="1"/>
        <w:sz w:val="16"/>
      </w:rPr>
    </w:lvl>
    <w:lvl w:ilvl="1">
      <w:start w:val="1"/>
      <w:numFmt w:val="bullet"/>
      <w:pStyle w:val="Bullet2"/>
      <w:lvlText w:val="–"/>
      <w:lvlJc w:val="left"/>
      <w:pPr>
        <w:tabs>
          <w:tab w:val="num" w:pos="680"/>
        </w:tabs>
        <w:ind w:left="680" w:hanging="340"/>
      </w:pPr>
      <w:rPr>
        <w:rFonts w:ascii="Arial" w:hAnsi="Arial" w:hint="default"/>
        <w:color w:val="000000" w:themeColor="text1"/>
      </w:rPr>
    </w:lvl>
    <w:lvl w:ilvl="2">
      <w:start w:val="1"/>
      <w:numFmt w:val="bullet"/>
      <w:pStyle w:val="Bullet3"/>
      <w:lvlText w:val="&gt;"/>
      <w:lvlJc w:val="left"/>
      <w:pPr>
        <w:tabs>
          <w:tab w:val="num" w:pos="1021"/>
        </w:tabs>
        <w:ind w:left="1021" w:hanging="341"/>
      </w:pPr>
      <w:rPr>
        <w:rFonts w:ascii="Arial" w:hAnsi="Arial" w:hint="default"/>
        <w:color w:val="595959" w:themeColor="text1" w:themeTint="A6"/>
      </w:rPr>
    </w:lvl>
    <w:lvl w:ilvl="3">
      <w:start w:val="1"/>
      <w:numFmt w:val="bullet"/>
      <w:pStyle w:val="Bullet4"/>
      <w:lvlText w:val=""/>
      <w:lvlJc w:val="left"/>
      <w:pPr>
        <w:tabs>
          <w:tab w:val="num" w:pos="1361"/>
        </w:tabs>
        <w:ind w:left="1361" w:hanging="340"/>
      </w:pPr>
      <w:rPr>
        <w:rFonts w:ascii="Wingdings" w:hAnsi="Wingdings" w:hint="default"/>
        <w:color w:val="000000" w:themeColor="text1"/>
        <w:sz w:val="16"/>
      </w:rPr>
    </w:lvl>
    <w:lvl w:ilvl="4">
      <w:start w:val="1"/>
      <w:numFmt w:val="bullet"/>
      <w:pStyle w:val="Bullet5"/>
      <w:lvlText w:val="~"/>
      <w:lvlJc w:val="left"/>
      <w:pPr>
        <w:tabs>
          <w:tab w:val="num" w:pos="1701"/>
        </w:tabs>
        <w:ind w:left="1701" w:hanging="340"/>
      </w:pPr>
      <w:rPr>
        <w:rFonts w:ascii="Avenir" w:hAnsi="Avenir" w:hint="default"/>
      </w:rPr>
    </w:lvl>
    <w:lvl w:ilvl="5">
      <w:start w:val="1"/>
      <w:numFmt w:val="bullet"/>
      <w:pStyle w:val="Bullet6"/>
      <w:lvlText w:val=""/>
      <w:lvlJc w:val="left"/>
      <w:pPr>
        <w:tabs>
          <w:tab w:val="num" w:pos="2041"/>
        </w:tabs>
        <w:ind w:left="2041" w:hanging="340"/>
      </w:pPr>
      <w:rPr>
        <w:rFonts w:ascii="Wingdings" w:hAnsi="Wingdings" w:hint="default"/>
      </w:rPr>
    </w:lvl>
    <w:lvl w:ilvl="6">
      <w:start w:val="1"/>
      <w:numFmt w:val="bullet"/>
      <w:pStyle w:val="Bullet7"/>
      <w:lvlText w:val=""/>
      <w:lvlJc w:val="left"/>
      <w:pPr>
        <w:tabs>
          <w:tab w:val="num" w:pos="2381"/>
        </w:tabs>
        <w:ind w:left="2381" w:hanging="340"/>
      </w:pPr>
      <w:rPr>
        <w:rFonts w:ascii="Symbol" w:hAnsi="Symbol" w:hint="default"/>
      </w:rPr>
    </w:lvl>
    <w:lvl w:ilvl="7">
      <w:start w:val="1"/>
      <w:numFmt w:val="bullet"/>
      <w:pStyle w:val="Bullet8"/>
      <w:lvlText w:val="o"/>
      <w:lvlJc w:val="left"/>
      <w:pPr>
        <w:tabs>
          <w:tab w:val="num" w:pos="2722"/>
        </w:tabs>
        <w:ind w:left="2722" w:hanging="341"/>
      </w:pPr>
      <w:rPr>
        <w:rFonts w:ascii="Courier New" w:hAnsi="Courier New" w:hint="default"/>
      </w:rPr>
    </w:lvl>
    <w:lvl w:ilvl="8">
      <w:start w:val="1"/>
      <w:numFmt w:val="bullet"/>
      <w:pStyle w:val="Bullet9"/>
      <w:lvlText w:val=""/>
      <w:lvlJc w:val="left"/>
      <w:pPr>
        <w:tabs>
          <w:tab w:val="num" w:pos="3062"/>
        </w:tabs>
        <w:ind w:left="3062" w:hanging="340"/>
      </w:pPr>
      <w:rPr>
        <w:rFonts w:ascii="Wingdings" w:hAnsi="Wingdings" w:hint="default"/>
      </w:rPr>
    </w:lvl>
  </w:abstractNum>
  <w:abstractNum w:abstractNumId="6" w15:restartNumberingAfterBreak="0">
    <w:nsid w:val="148F5651"/>
    <w:multiLevelType w:val="multilevel"/>
    <w:tmpl w:val="0268A352"/>
    <w:numStyleLink w:val="METableBullets"/>
  </w:abstractNum>
  <w:abstractNum w:abstractNumId="7" w15:restartNumberingAfterBreak="0">
    <w:nsid w:val="1A0556FC"/>
    <w:multiLevelType w:val="multilevel"/>
    <w:tmpl w:val="D4682A9A"/>
    <w:styleLink w:val="Legal"/>
    <w:lvl w:ilvl="0">
      <w:start w:val="1"/>
      <w:numFmt w:val="decimal"/>
      <w:pStyle w:val="Legal1"/>
      <w:lvlText w:val="%1."/>
      <w:lvlJc w:val="left"/>
      <w:pPr>
        <w:ind w:left="680" w:hanging="680"/>
      </w:pPr>
      <w:rPr>
        <w:rFonts w:hint="default"/>
      </w:rPr>
    </w:lvl>
    <w:lvl w:ilvl="1">
      <w:start w:val="1"/>
      <w:numFmt w:val="decimal"/>
      <w:pStyle w:val="Legal2"/>
      <w:lvlText w:val="%1.%2"/>
      <w:lvlJc w:val="left"/>
      <w:pPr>
        <w:ind w:left="680" w:hanging="680"/>
      </w:pPr>
      <w:rPr>
        <w:rFonts w:hint="default"/>
      </w:rPr>
    </w:lvl>
    <w:lvl w:ilvl="2">
      <w:start w:val="1"/>
      <w:numFmt w:val="decimal"/>
      <w:pStyle w:val="Legal3"/>
      <w:lvlText w:val="%1.%2.%3"/>
      <w:lvlJc w:val="left"/>
      <w:pPr>
        <w:ind w:left="680" w:hanging="680"/>
      </w:pPr>
      <w:rPr>
        <w:rFonts w:hint="default"/>
      </w:rPr>
    </w:lvl>
    <w:lvl w:ilvl="3">
      <w:start w:val="1"/>
      <w:numFmt w:val="decimal"/>
      <w:pStyle w:val="Legal4"/>
      <w:lvlText w:val="%1.%2.%3.%4"/>
      <w:lvlJc w:val="left"/>
      <w:pPr>
        <w:ind w:left="680" w:hanging="680"/>
      </w:pPr>
      <w:rPr>
        <w:rFonts w:hint="default"/>
      </w:rPr>
    </w:lvl>
    <w:lvl w:ilvl="4">
      <w:start w:val="1"/>
      <w:numFmt w:val="decimal"/>
      <w:pStyle w:val="Legal5"/>
      <w:lvlText w:val="%1.%2.%3.%4.%5"/>
      <w:lvlJc w:val="left"/>
      <w:pPr>
        <w:ind w:left="680" w:hanging="680"/>
      </w:pPr>
      <w:rPr>
        <w:rFonts w:hint="default"/>
      </w:rPr>
    </w:lvl>
    <w:lvl w:ilvl="5">
      <w:start w:val="1"/>
      <w:numFmt w:val="decimal"/>
      <w:pStyle w:val="Legal6"/>
      <w:lvlText w:val="%1.%2.%3.%4.%5.%6"/>
      <w:lvlJc w:val="left"/>
      <w:pPr>
        <w:ind w:left="680" w:hanging="680"/>
      </w:pPr>
      <w:rPr>
        <w:rFonts w:hint="default"/>
      </w:rPr>
    </w:lvl>
    <w:lvl w:ilvl="6">
      <w:start w:val="1"/>
      <w:numFmt w:val="decimal"/>
      <w:pStyle w:val="Legal7"/>
      <w:lvlText w:val="%1.%2.%3.%4.%5.%6.%7"/>
      <w:lvlJc w:val="left"/>
      <w:pPr>
        <w:ind w:left="680" w:hanging="680"/>
      </w:pPr>
      <w:rPr>
        <w:rFonts w:hint="default"/>
      </w:rPr>
    </w:lvl>
    <w:lvl w:ilvl="7">
      <w:start w:val="1"/>
      <w:numFmt w:val="decimal"/>
      <w:pStyle w:val="Legal8"/>
      <w:lvlText w:val="%1.%2.%3.%4.%5.%6.%7.%8"/>
      <w:lvlJc w:val="left"/>
      <w:pPr>
        <w:ind w:left="680" w:hanging="680"/>
      </w:pPr>
      <w:rPr>
        <w:rFonts w:hint="default"/>
      </w:rPr>
    </w:lvl>
    <w:lvl w:ilvl="8">
      <w:start w:val="1"/>
      <w:numFmt w:val="decimal"/>
      <w:pStyle w:val="Legal9"/>
      <w:lvlText w:val="%1.%2.%3.%4.%5.%6.%7.%8.%9"/>
      <w:lvlJc w:val="left"/>
      <w:pPr>
        <w:ind w:left="680" w:hanging="680"/>
      </w:pPr>
      <w:rPr>
        <w:rFonts w:hint="default"/>
      </w:rPr>
    </w:lvl>
  </w:abstractNum>
  <w:abstractNum w:abstractNumId="8" w15:restartNumberingAfterBreak="0">
    <w:nsid w:val="1B1D708B"/>
    <w:multiLevelType w:val="hybridMultilevel"/>
    <w:tmpl w:val="8A38FCB8"/>
    <w:lvl w:ilvl="0" w:tplc="E4788206">
      <w:start w:val="1"/>
      <w:numFmt w:val="decimal"/>
      <w:lvlText w:val="%1."/>
      <w:lvlJc w:val="left"/>
      <w:pPr>
        <w:ind w:left="1020" w:hanging="360"/>
      </w:pPr>
    </w:lvl>
    <w:lvl w:ilvl="1" w:tplc="B0ECFD64">
      <w:start w:val="1"/>
      <w:numFmt w:val="decimal"/>
      <w:lvlText w:val="%2."/>
      <w:lvlJc w:val="left"/>
      <w:pPr>
        <w:ind w:left="1020" w:hanging="360"/>
      </w:pPr>
    </w:lvl>
    <w:lvl w:ilvl="2" w:tplc="ABB4ACF0">
      <w:start w:val="1"/>
      <w:numFmt w:val="decimal"/>
      <w:lvlText w:val="%3."/>
      <w:lvlJc w:val="left"/>
      <w:pPr>
        <w:ind w:left="1020" w:hanging="360"/>
      </w:pPr>
    </w:lvl>
    <w:lvl w:ilvl="3" w:tplc="0BB8CEF0">
      <w:start w:val="1"/>
      <w:numFmt w:val="decimal"/>
      <w:lvlText w:val="%4."/>
      <w:lvlJc w:val="left"/>
      <w:pPr>
        <w:ind w:left="1020" w:hanging="360"/>
      </w:pPr>
    </w:lvl>
    <w:lvl w:ilvl="4" w:tplc="778CCA72">
      <w:start w:val="1"/>
      <w:numFmt w:val="decimal"/>
      <w:lvlText w:val="%5."/>
      <w:lvlJc w:val="left"/>
      <w:pPr>
        <w:ind w:left="1020" w:hanging="360"/>
      </w:pPr>
    </w:lvl>
    <w:lvl w:ilvl="5" w:tplc="266C564A">
      <w:start w:val="1"/>
      <w:numFmt w:val="decimal"/>
      <w:lvlText w:val="%6."/>
      <w:lvlJc w:val="left"/>
      <w:pPr>
        <w:ind w:left="1020" w:hanging="360"/>
      </w:pPr>
    </w:lvl>
    <w:lvl w:ilvl="6" w:tplc="C0889546">
      <w:start w:val="1"/>
      <w:numFmt w:val="decimal"/>
      <w:lvlText w:val="%7."/>
      <w:lvlJc w:val="left"/>
      <w:pPr>
        <w:ind w:left="1020" w:hanging="360"/>
      </w:pPr>
    </w:lvl>
    <w:lvl w:ilvl="7" w:tplc="3E20C2AC">
      <w:start w:val="1"/>
      <w:numFmt w:val="decimal"/>
      <w:lvlText w:val="%8."/>
      <w:lvlJc w:val="left"/>
      <w:pPr>
        <w:ind w:left="1020" w:hanging="360"/>
      </w:pPr>
    </w:lvl>
    <w:lvl w:ilvl="8" w:tplc="F2066272">
      <w:start w:val="1"/>
      <w:numFmt w:val="decimal"/>
      <w:lvlText w:val="%9."/>
      <w:lvlJc w:val="left"/>
      <w:pPr>
        <w:ind w:left="1020" w:hanging="360"/>
      </w:pPr>
    </w:lvl>
  </w:abstractNum>
  <w:abstractNum w:abstractNumId="9" w15:restartNumberingAfterBreak="0">
    <w:nsid w:val="1E403AF8"/>
    <w:multiLevelType w:val="multilevel"/>
    <w:tmpl w:val="0C09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0" w15:restartNumberingAfterBreak="0">
    <w:nsid w:val="2CC82767"/>
    <w:multiLevelType w:val="multilevel"/>
    <w:tmpl w:val="BFEEBC40"/>
    <w:numStyleLink w:val="MENoIndent"/>
  </w:abstractNum>
  <w:abstractNum w:abstractNumId="11" w15:restartNumberingAfterBreak="0">
    <w:nsid w:val="2ECE42F6"/>
    <w:multiLevelType w:val="multilevel"/>
    <w:tmpl w:val="03D2F576"/>
    <w:numStyleLink w:val="MEBasic"/>
  </w:abstractNum>
  <w:abstractNum w:abstractNumId="12" w15:restartNumberingAfterBreak="0">
    <w:nsid w:val="368960B9"/>
    <w:multiLevelType w:val="multilevel"/>
    <w:tmpl w:val="31982420"/>
    <w:numStyleLink w:val="MENumber"/>
  </w:abstractNum>
  <w:abstractNum w:abstractNumId="13" w15:restartNumberingAfterBreak="0">
    <w:nsid w:val="39EB3E05"/>
    <w:multiLevelType w:val="multilevel"/>
    <w:tmpl w:val="03D2F576"/>
    <w:styleLink w:val="MEBasic"/>
    <w:lvl w:ilvl="0">
      <w:start w:val="1"/>
      <w:numFmt w:val="lowerLetter"/>
      <w:pStyle w:val="MEBasic1"/>
      <w:lvlText w:val="(%1)"/>
      <w:lvlJc w:val="left"/>
      <w:pPr>
        <w:ind w:left="680" w:hanging="680"/>
      </w:pPr>
      <w:rPr>
        <w:rFonts w:hint="default"/>
      </w:rPr>
    </w:lvl>
    <w:lvl w:ilvl="1">
      <w:start w:val="1"/>
      <w:numFmt w:val="lowerRoman"/>
      <w:pStyle w:val="MEBasic2"/>
      <w:lvlText w:val="(%2)"/>
      <w:lvlJc w:val="left"/>
      <w:pPr>
        <w:ind w:left="1360" w:hanging="680"/>
      </w:pPr>
      <w:rPr>
        <w:rFonts w:hint="default"/>
      </w:rPr>
    </w:lvl>
    <w:lvl w:ilvl="2">
      <w:start w:val="1"/>
      <w:numFmt w:val="upperLetter"/>
      <w:pStyle w:val="MEBasic3"/>
      <w:lvlText w:val="(%3)"/>
      <w:lvlJc w:val="left"/>
      <w:pPr>
        <w:ind w:left="2040" w:hanging="680"/>
      </w:pPr>
      <w:rPr>
        <w:rFonts w:hint="default"/>
      </w:rPr>
    </w:lvl>
    <w:lvl w:ilvl="3">
      <w:start w:val="1"/>
      <w:numFmt w:val="upperRoman"/>
      <w:pStyle w:val="MEBasic4"/>
      <w:lvlText w:val="(%4)"/>
      <w:lvlJc w:val="left"/>
      <w:pPr>
        <w:ind w:left="2720" w:hanging="680"/>
      </w:pPr>
      <w:rPr>
        <w:rFonts w:hint="default"/>
      </w:rPr>
    </w:lvl>
    <w:lvl w:ilvl="4">
      <w:start w:val="1"/>
      <w:numFmt w:val="decimal"/>
      <w:pStyle w:val="MEBasic5"/>
      <w:lvlText w:val="(%5)"/>
      <w:lvlJc w:val="left"/>
      <w:pPr>
        <w:ind w:left="3400" w:hanging="680"/>
      </w:pPr>
      <w:rPr>
        <w:rFonts w:hint="default"/>
      </w:rPr>
    </w:lvl>
    <w:lvl w:ilvl="5">
      <w:start w:val="1"/>
      <w:numFmt w:val="upperLetter"/>
      <w:pStyle w:val="MEBasic6"/>
      <w:lvlText w:val="%6."/>
      <w:lvlJc w:val="left"/>
      <w:pPr>
        <w:ind w:left="4080" w:hanging="680"/>
      </w:pPr>
      <w:rPr>
        <w:rFonts w:hint="default"/>
      </w:rPr>
    </w:lvl>
    <w:lvl w:ilvl="6">
      <w:start w:val="1"/>
      <w:numFmt w:val="upperRoman"/>
      <w:pStyle w:val="MEBasic7"/>
      <w:lvlText w:val="%7."/>
      <w:lvlJc w:val="left"/>
      <w:pPr>
        <w:ind w:left="4760" w:hanging="680"/>
      </w:pPr>
      <w:rPr>
        <w:rFonts w:hint="default"/>
      </w:rPr>
    </w:lvl>
    <w:lvl w:ilvl="7">
      <w:start w:val="1"/>
      <w:numFmt w:val="lowerLetter"/>
      <w:pStyle w:val="MEBasic8"/>
      <w:lvlText w:val="%8."/>
      <w:lvlJc w:val="left"/>
      <w:pPr>
        <w:ind w:left="5443" w:hanging="683"/>
      </w:pPr>
      <w:rPr>
        <w:rFonts w:hint="default"/>
      </w:rPr>
    </w:lvl>
    <w:lvl w:ilvl="8">
      <w:start w:val="1"/>
      <w:numFmt w:val="lowerRoman"/>
      <w:pStyle w:val="MEBasic9"/>
      <w:lvlText w:val="%9."/>
      <w:lvlJc w:val="left"/>
      <w:pPr>
        <w:ind w:left="6124" w:hanging="681"/>
      </w:pPr>
      <w:rPr>
        <w:rFonts w:hint="default"/>
      </w:rPr>
    </w:lvl>
  </w:abstractNum>
  <w:abstractNum w:abstractNumId="14" w15:restartNumberingAfterBreak="0">
    <w:nsid w:val="4B4978B0"/>
    <w:multiLevelType w:val="multilevel"/>
    <w:tmpl w:val="03FE8AF0"/>
    <w:styleLink w:val="TableBulletlist"/>
    <w:lvl w:ilvl="0">
      <w:start w:val="1"/>
      <w:numFmt w:val="bullet"/>
      <w:lvlText w:val=""/>
      <w:lvlJc w:val="left"/>
      <w:pPr>
        <w:tabs>
          <w:tab w:val="num" w:pos="284"/>
        </w:tabs>
        <w:ind w:left="284" w:hanging="284"/>
      </w:pPr>
      <w:rPr>
        <w:rFonts w:ascii="Symbol" w:hAnsi="Symbol" w:hint="default"/>
      </w:rPr>
    </w:lvl>
    <w:lvl w:ilvl="1">
      <w:start w:val="1"/>
      <w:numFmt w:val="bullet"/>
      <w:lvlText w:val=""/>
      <w:lvlJc w:val="left"/>
      <w:pPr>
        <w:tabs>
          <w:tab w:val="num" w:pos="284"/>
        </w:tabs>
        <w:ind w:left="567" w:hanging="283"/>
      </w:pPr>
      <w:rPr>
        <w:rFonts w:ascii="Symbol" w:hAnsi="Symbol"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4E4A2254"/>
    <w:multiLevelType w:val="hybridMultilevel"/>
    <w:tmpl w:val="F9FE2CCA"/>
    <w:lvl w:ilvl="0" w:tplc="AECC5232">
      <w:start w:val="1"/>
      <w:numFmt w:val="bullet"/>
      <w:pStyle w:val="Tick"/>
      <w:lvlText w:val="P"/>
      <w:lvlJc w:val="left"/>
      <w:pPr>
        <w:ind w:left="284" w:hanging="284"/>
      </w:pPr>
      <w:rPr>
        <w:rFonts w:ascii="Wingdings 2" w:hAnsi="Wingdings 2" w:hint="default"/>
        <w:b/>
        <w:i w:val="0"/>
        <w:color w:val="CE0E2D"/>
        <w:position w:val="1"/>
        <w:sz w:val="16"/>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549C32F0"/>
    <w:multiLevelType w:val="multilevel"/>
    <w:tmpl w:val="0540E31E"/>
    <w:numStyleLink w:val="MELegal"/>
  </w:abstractNum>
  <w:abstractNum w:abstractNumId="17" w15:restartNumberingAfterBreak="0">
    <w:nsid w:val="588244BF"/>
    <w:multiLevelType w:val="multilevel"/>
    <w:tmpl w:val="0268A352"/>
    <w:styleLink w:val="METableBullets"/>
    <w:lvl w:ilvl="0">
      <w:start w:val="1"/>
      <w:numFmt w:val="bullet"/>
      <w:pStyle w:val="Tablebullet1"/>
      <w:lvlText w:val="■"/>
      <w:lvlJc w:val="left"/>
      <w:pPr>
        <w:tabs>
          <w:tab w:val="num" w:pos="340"/>
        </w:tabs>
        <w:ind w:left="170" w:hanging="170"/>
      </w:pPr>
      <w:rPr>
        <w:rFonts w:ascii="Arial" w:hAnsi="Arial" w:hint="default"/>
      </w:rPr>
    </w:lvl>
    <w:lvl w:ilvl="1">
      <w:start w:val="1"/>
      <w:numFmt w:val="bullet"/>
      <w:pStyle w:val="Tablebullet2"/>
      <w:lvlText w:val="–"/>
      <w:lvlJc w:val="left"/>
      <w:pPr>
        <w:tabs>
          <w:tab w:val="num" w:pos="340"/>
        </w:tabs>
        <w:ind w:left="340" w:hanging="170"/>
      </w:pPr>
      <w:rPr>
        <w:rFonts w:ascii="Arial" w:hAnsi="Arial" w:hint="default"/>
      </w:rPr>
    </w:lvl>
    <w:lvl w:ilvl="2">
      <w:start w:val="1"/>
      <w:numFmt w:val="bullet"/>
      <w:lvlText w:val=""/>
      <w:lvlJc w:val="left"/>
      <w:pPr>
        <w:tabs>
          <w:tab w:val="num" w:pos="510"/>
        </w:tabs>
        <w:ind w:left="510" w:hanging="170"/>
      </w:pPr>
      <w:rPr>
        <w:rFonts w:ascii="Symbol" w:hAnsi="Symbol" w:hint="default"/>
        <w:color w:val="auto"/>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8" w15:restartNumberingAfterBreak="0">
    <w:nsid w:val="66713A7F"/>
    <w:multiLevelType w:val="multilevel"/>
    <w:tmpl w:val="D4682A9A"/>
    <w:numStyleLink w:val="Legal"/>
  </w:abstractNum>
  <w:abstractNum w:abstractNumId="19" w15:restartNumberingAfterBreak="0">
    <w:nsid w:val="6D022323"/>
    <w:multiLevelType w:val="multilevel"/>
    <w:tmpl w:val="0540E31E"/>
    <w:styleLink w:val="MELegal"/>
    <w:lvl w:ilvl="0">
      <w:start w:val="1"/>
      <w:numFmt w:val="decimal"/>
      <w:pStyle w:val="MELegal1"/>
      <w:lvlText w:val="%1."/>
      <w:lvlJc w:val="left"/>
      <w:pPr>
        <w:ind w:left="680" w:hanging="680"/>
      </w:pPr>
      <w:rPr>
        <w:rFonts w:hint="default"/>
      </w:rPr>
    </w:lvl>
    <w:lvl w:ilvl="1">
      <w:start w:val="1"/>
      <w:numFmt w:val="decimal"/>
      <w:pStyle w:val="MELegal2"/>
      <w:lvlText w:val="%1.%2"/>
      <w:lvlJc w:val="left"/>
      <w:pPr>
        <w:ind w:left="680" w:hanging="680"/>
      </w:pPr>
      <w:rPr>
        <w:rFonts w:hint="default"/>
      </w:rPr>
    </w:lvl>
    <w:lvl w:ilvl="2">
      <w:start w:val="1"/>
      <w:numFmt w:val="lowerLetter"/>
      <w:pStyle w:val="MELegal3"/>
      <w:lvlText w:val="(%3)"/>
      <w:lvlJc w:val="left"/>
      <w:pPr>
        <w:ind w:left="1361" w:hanging="681"/>
      </w:pPr>
      <w:rPr>
        <w:rFonts w:hint="default"/>
      </w:rPr>
    </w:lvl>
    <w:lvl w:ilvl="3">
      <w:start w:val="1"/>
      <w:numFmt w:val="lowerRoman"/>
      <w:pStyle w:val="MELegal4"/>
      <w:lvlText w:val="(%4)"/>
      <w:lvlJc w:val="left"/>
      <w:pPr>
        <w:ind w:left="2041" w:hanging="680"/>
      </w:pPr>
      <w:rPr>
        <w:rFonts w:hint="default"/>
      </w:rPr>
    </w:lvl>
    <w:lvl w:ilvl="4">
      <w:start w:val="1"/>
      <w:numFmt w:val="upperLetter"/>
      <w:pStyle w:val="MELegal5"/>
      <w:lvlText w:val="(%5)"/>
      <w:lvlJc w:val="left"/>
      <w:pPr>
        <w:tabs>
          <w:tab w:val="num" w:pos="2722"/>
        </w:tabs>
        <w:ind w:left="2722" w:hanging="681"/>
      </w:pPr>
      <w:rPr>
        <w:rFonts w:hint="default"/>
      </w:rPr>
    </w:lvl>
    <w:lvl w:ilvl="5">
      <w:start w:val="1"/>
      <w:numFmt w:val="upperRoman"/>
      <w:pStyle w:val="MELegal6"/>
      <w:lvlText w:val="(%6)"/>
      <w:lvlJc w:val="left"/>
      <w:pPr>
        <w:tabs>
          <w:tab w:val="num" w:pos="3402"/>
        </w:tabs>
        <w:ind w:left="3402" w:hanging="680"/>
      </w:pPr>
      <w:rPr>
        <w:rFonts w:hint="default"/>
      </w:rPr>
    </w:lvl>
    <w:lvl w:ilvl="6">
      <w:start w:val="1"/>
      <w:numFmt w:val="decimal"/>
      <w:pStyle w:val="MELegal7"/>
      <w:lvlText w:val="(%7)"/>
      <w:lvlJc w:val="left"/>
      <w:pPr>
        <w:tabs>
          <w:tab w:val="num" w:pos="4082"/>
        </w:tabs>
        <w:ind w:left="4082" w:hanging="680"/>
      </w:pPr>
      <w:rPr>
        <w:rFonts w:hint="default"/>
      </w:rPr>
    </w:lvl>
    <w:lvl w:ilvl="7">
      <w:start w:val="1"/>
      <w:numFmt w:val="upperLetter"/>
      <w:pStyle w:val="MELegal8"/>
      <w:lvlText w:val="%8."/>
      <w:lvlJc w:val="left"/>
      <w:pPr>
        <w:tabs>
          <w:tab w:val="num" w:pos="4763"/>
        </w:tabs>
        <w:ind w:left="4763" w:hanging="681"/>
      </w:pPr>
      <w:rPr>
        <w:rFonts w:hint="default"/>
      </w:rPr>
    </w:lvl>
    <w:lvl w:ilvl="8">
      <w:start w:val="1"/>
      <w:numFmt w:val="upperRoman"/>
      <w:pStyle w:val="MELegal9"/>
      <w:lvlText w:val="%9."/>
      <w:lvlJc w:val="left"/>
      <w:pPr>
        <w:tabs>
          <w:tab w:val="num" w:pos="5443"/>
        </w:tabs>
        <w:ind w:left="5443" w:hanging="680"/>
      </w:pPr>
      <w:rPr>
        <w:rFonts w:hint="default"/>
      </w:rPr>
    </w:lvl>
  </w:abstractNum>
  <w:abstractNum w:abstractNumId="20" w15:restartNumberingAfterBreak="0">
    <w:nsid w:val="705425D0"/>
    <w:multiLevelType w:val="hybridMultilevel"/>
    <w:tmpl w:val="B04CEC4C"/>
    <w:lvl w:ilvl="0" w:tplc="A890487C">
      <w:start w:val="1"/>
      <w:numFmt w:val="decimal"/>
      <w:lvlText w:val="%1."/>
      <w:lvlJc w:val="left"/>
      <w:pPr>
        <w:ind w:left="1400" w:hanging="360"/>
      </w:pPr>
    </w:lvl>
    <w:lvl w:ilvl="1" w:tplc="41EA13F6">
      <w:start w:val="1"/>
      <w:numFmt w:val="decimal"/>
      <w:lvlText w:val="%2."/>
      <w:lvlJc w:val="left"/>
      <w:pPr>
        <w:ind w:left="1400" w:hanging="360"/>
      </w:pPr>
    </w:lvl>
    <w:lvl w:ilvl="2" w:tplc="1B32B588">
      <w:start w:val="1"/>
      <w:numFmt w:val="decimal"/>
      <w:lvlText w:val="%3."/>
      <w:lvlJc w:val="left"/>
      <w:pPr>
        <w:ind w:left="1400" w:hanging="360"/>
      </w:pPr>
    </w:lvl>
    <w:lvl w:ilvl="3" w:tplc="C4E064AA">
      <w:start w:val="1"/>
      <w:numFmt w:val="decimal"/>
      <w:lvlText w:val="%4."/>
      <w:lvlJc w:val="left"/>
      <w:pPr>
        <w:ind w:left="1400" w:hanging="360"/>
      </w:pPr>
    </w:lvl>
    <w:lvl w:ilvl="4" w:tplc="445835CA">
      <w:start w:val="1"/>
      <w:numFmt w:val="decimal"/>
      <w:lvlText w:val="%5."/>
      <w:lvlJc w:val="left"/>
      <w:pPr>
        <w:ind w:left="1400" w:hanging="360"/>
      </w:pPr>
    </w:lvl>
    <w:lvl w:ilvl="5" w:tplc="CF94EB64">
      <w:start w:val="1"/>
      <w:numFmt w:val="decimal"/>
      <w:lvlText w:val="%6."/>
      <w:lvlJc w:val="left"/>
      <w:pPr>
        <w:ind w:left="1400" w:hanging="360"/>
      </w:pPr>
    </w:lvl>
    <w:lvl w:ilvl="6" w:tplc="17FA3190">
      <w:start w:val="1"/>
      <w:numFmt w:val="decimal"/>
      <w:lvlText w:val="%7."/>
      <w:lvlJc w:val="left"/>
      <w:pPr>
        <w:ind w:left="1400" w:hanging="360"/>
      </w:pPr>
    </w:lvl>
    <w:lvl w:ilvl="7" w:tplc="CDE8B334">
      <w:start w:val="1"/>
      <w:numFmt w:val="decimal"/>
      <w:lvlText w:val="%8."/>
      <w:lvlJc w:val="left"/>
      <w:pPr>
        <w:ind w:left="1400" w:hanging="360"/>
      </w:pPr>
    </w:lvl>
    <w:lvl w:ilvl="8" w:tplc="538A5888">
      <w:start w:val="1"/>
      <w:numFmt w:val="decimal"/>
      <w:lvlText w:val="%9."/>
      <w:lvlJc w:val="left"/>
      <w:pPr>
        <w:ind w:left="1400" w:hanging="360"/>
      </w:pPr>
    </w:lvl>
  </w:abstractNum>
  <w:num w:numId="1" w16cid:durableId="1020936750">
    <w:abstractNumId w:val="19"/>
  </w:num>
  <w:num w:numId="2" w16cid:durableId="1369332675">
    <w:abstractNumId w:val="13"/>
  </w:num>
  <w:num w:numId="3" w16cid:durableId="2120248318">
    <w:abstractNumId w:val="4"/>
  </w:num>
  <w:num w:numId="4" w16cid:durableId="1678195878">
    <w:abstractNumId w:val="3"/>
  </w:num>
  <w:num w:numId="5" w16cid:durableId="1557159285">
    <w:abstractNumId w:val="7"/>
  </w:num>
  <w:num w:numId="6" w16cid:durableId="1793791561">
    <w:abstractNumId w:val="18"/>
  </w:num>
  <w:num w:numId="7" w16cid:durableId="1518348895">
    <w:abstractNumId w:val="11"/>
  </w:num>
  <w:num w:numId="8" w16cid:durableId="323094385">
    <w:abstractNumId w:val="16"/>
    <w:lvlOverride w:ilvl="0">
      <w:lvl w:ilvl="0">
        <w:start w:val="1"/>
        <w:numFmt w:val="decimal"/>
        <w:pStyle w:val="MELegal1"/>
        <w:lvlText w:val="%1."/>
        <w:lvlJc w:val="left"/>
        <w:pPr>
          <w:ind w:left="680" w:hanging="680"/>
        </w:pPr>
        <w:rPr>
          <w:rFonts w:hint="default"/>
          <w:b w:val="0"/>
          <w:bCs w:val="0"/>
        </w:rPr>
      </w:lvl>
    </w:lvlOverride>
    <w:lvlOverride w:ilvl="2">
      <w:lvl w:ilvl="2">
        <w:start w:val="1"/>
        <w:numFmt w:val="lowerLetter"/>
        <w:pStyle w:val="MELegal3"/>
        <w:lvlText w:val="(%3)"/>
        <w:lvlJc w:val="left"/>
        <w:pPr>
          <w:ind w:left="1361" w:hanging="681"/>
        </w:pPr>
        <w:rPr>
          <w:rFonts w:hint="default"/>
          <w:b w:val="0"/>
          <w:bCs w:val="0"/>
        </w:rPr>
      </w:lvl>
    </w:lvlOverride>
  </w:num>
  <w:num w:numId="9" w16cid:durableId="902914552">
    <w:abstractNumId w:val="10"/>
  </w:num>
  <w:num w:numId="10" w16cid:durableId="99955918">
    <w:abstractNumId w:val="12"/>
  </w:num>
  <w:num w:numId="11" w16cid:durableId="1571573189">
    <w:abstractNumId w:val="0"/>
  </w:num>
  <w:num w:numId="12" w16cid:durableId="1042292311">
    <w:abstractNumId w:val="5"/>
  </w:num>
  <w:num w:numId="13" w16cid:durableId="171185981">
    <w:abstractNumId w:val="17"/>
  </w:num>
  <w:num w:numId="14" w16cid:durableId="1510949075">
    <w:abstractNumId w:val="6"/>
  </w:num>
  <w:num w:numId="15" w16cid:durableId="302782440">
    <w:abstractNumId w:val="15"/>
  </w:num>
  <w:num w:numId="16" w16cid:durableId="2094736688">
    <w:abstractNumId w:val="14"/>
  </w:num>
  <w:num w:numId="17" w16cid:durableId="511802635">
    <w:abstractNumId w:val="2"/>
    <w:lvlOverride w:ilvl="0">
      <w:startOverride w:val="1"/>
    </w:lvlOverride>
  </w:num>
  <w:num w:numId="18" w16cid:durableId="127213065">
    <w:abstractNumId w:val="9"/>
  </w:num>
  <w:num w:numId="19" w16cid:durableId="1295528598">
    <w:abstractNumId w:val="1"/>
  </w:num>
  <w:num w:numId="20" w16cid:durableId="1766420017">
    <w:abstractNumId w:val="20"/>
  </w:num>
  <w:num w:numId="21" w16cid:durableId="183835481">
    <w:abstractNumId w:val="16"/>
    <w:lvlOverride w:ilvl="0">
      <w:lvl w:ilvl="0">
        <w:start w:val="1"/>
        <w:numFmt w:val="decimal"/>
        <w:pStyle w:val="MELegal1"/>
        <w:lvlText w:val="%1."/>
        <w:lvlJc w:val="left"/>
        <w:pPr>
          <w:ind w:left="680" w:hanging="680"/>
        </w:pPr>
        <w:rPr>
          <w:rFonts w:hint="default"/>
          <w:b w:val="0"/>
          <w:bCs w:val="0"/>
        </w:rPr>
      </w:lvl>
    </w:lvlOverride>
    <w:lvlOverride w:ilvl="2">
      <w:lvl w:ilvl="2">
        <w:start w:val="1"/>
        <w:numFmt w:val="lowerLetter"/>
        <w:pStyle w:val="MELegal3"/>
        <w:lvlText w:val="(%3)"/>
        <w:lvlJc w:val="left"/>
        <w:pPr>
          <w:ind w:left="1361" w:hanging="681"/>
        </w:pPr>
        <w:rPr>
          <w:rFonts w:hint="default"/>
          <w:b w:val="0"/>
          <w:bCs w:val="0"/>
        </w:rPr>
      </w:lvl>
    </w:lvlOverride>
  </w:num>
  <w:num w:numId="22" w16cid:durableId="1613589447">
    <w:abstractNumId w:val="16"/>
    <w:lvlOverride w:ilvl="0">
      <w:lvl w:ilvl="0">
        <w:start w:val="1"/>
        <w:numFmt w:val="decimal"/>
        <w:pStyle w:val="MELegal1"/>
        <w:lvlText w:val="%1."/>
        <w:lvlJc w:val="left"/>
        <w:pPr>
          <w:ind w:left="680" w:hanging="680"/>
        </w:pPr>
        <w:rPr>
          <w:rFonts w:hint="default"/>
          <w:b w:val="0"/>
          <w:bCs w:val="0"/>
        </w:rPr>
      </w:lvl>
    </w:lvlOverride>
    <w:lvlOverride w:ilvl="2">
      <w:lvl w:ilvl="2">
        <w:start w:val="1"/>
        <w:numFmt w:val="lowerLetter"/>
        <w:pStyle w:val="MELegal3"/>
        <w:lvlText w:val="(%3)"/>
        <w:lvlJc w:val="left"/>
        <w:pPr>
          <w:ind w:left="1361" w:hanging="681"/>
        </w:pPr>
        <w:rPr>
          <w:rFonts w:hint="default"/>
          <w:b w:val="0"/>
          <w:bCs w:val="0"/>
        </w:rPr>
      </w:lvl>
    </w:lvlOverride>
  </w:num>
  <w:num w:numId="23" w16cid:durableId="1508709828">
    <w:abstractNumId w:val="16"/>
    <w:lvlOverride w:ilvl="0">
      <w:lvl w:ilvl="0">
        <w:start w:val="1"/>
        <w:numFmt w:val="decimal"/>
        <w:pStyle w:val="MELegal1"/>
        <w:lvlText w:val="%1."/>
        <w:lvlJc w:val="left"/>
        <w:pPr>
          <w:ind w:left="680" w:hanging="680"/>
        </w:pPr>
        <w:rPr>
          <w:rFonts w:hint="default"/>
          <w:b w:val="0"/>
          <w:bCs w:val="0"/>
        </w:rPr>
      </w:lvl>
    </w:lvlOverride>
    <w:lvlOverride w:ilvl="2">
      <w:lvl w:ilvl="2">
        <w:start w:val="1"/>
        <w:numFmt w:val="lowerLetter"/>
        <w:pStyle w:val="MELegal3"/>
        <w:lvlText w:val="(%3)"/>
        <w:lvlJc w:val="left"/>
        <w:pPr>
          <w:ind w:left="1361" w:hanging="681"/>
        </w:pPr>
        <w:rPr>
          <w:rFonts w:hint="default"/>
          <w:b w:val="0"/>
          <w:bCs w:val="0"/>
        </w:rPr>
      </w:lvl>
    </w:lvlOverride>
  </w:num>
  <w:num w:numId="24" w16cid:durableId="3365818">
    <w:abstractNumId w:val="16"/>
    <w:lvlOverride w:ilvl="0">
      <w:startOverride w:val="1"/>
      <w:lvl w:ilvl="0">
        <w:start w:val="1"/>
        <w:numFmt w:val="decimal"/>
        <w:pStyle w:val="MELegal1"/>
        <w:lvlText w:val="%1."/>
        <w:lvlJc w:val="left"/>
        <w:pPr>
          <w:ind w:left="680" w:hanging="680"/>
        </w:pPr>
        <w:rPr>
          <w:b w:val="0"/>
          <w:bCs w:val="0"/>
        </w:rPr>
      </w:lvl>
    </w:lvlOverride>
    <w:lvlOverride w:ilvl="1">
      <w:startOverride w:val="1"/>
      <w:lvl w:ilvl="1">
        <w:start w:val="1"/>
        <w:numFmt w:val="decimal"/>
        <w:pStyle w:val="MELegal2"/>
        <w:lvlText w:val=""/>
        <w:lvlJc w:val="left"/>
      </w:lvl>
    </w:lvlOverride>
    <w:lvlOverride w:ilvl="2">
      <w:startOverride w:val="1"/>
      <w:lvl w:ilvl="2">
        <w:start w:val="1"/>
        <w:numFmt w:val="decimal"/>
        <w:pStyle w:val="MELegal3"/>
        <w:lvlText w:val="(%3)"/>
        <w:lvlJc w:val="left"/>
        <w:pPr>
          <w:ind w:left="1361" w:hanging="681"/>
        </w:pPr>
        <w:rPr>
          <w:b w:val="0"/>
          <w:bCs w:val="0"/>
        </w:rPr>
      </w:lvl>
    </w:lvlOverride>
    <w:lvlOverride w:ilvl="3">
      <w:startOverride w:val="1"/>
      <w:lvl w:ilvl="3">
        <w:start w:val="1"/>
        <w:numFmt w:val="decimal"/>
        <w:pStyle w:val="MELegal4"/>
        <w:lvlText w:val=""/>
        <w:lvlJc w:val="left"/>
      </w:lvl>
    </w:lvlOverride>
    <w:lvlOverride w:ilvl="4">
      <w:startOverride w:val="1"/>
      <w:lvl w:ilvl="4">
        <w:start w:val="1"/>
        <w:numFmt w:val="decimal"/>
        <w:pStyle w:val="MELegal5"/>
        <w:lvlText w:val=""/>
        <w:lvlJc w:val="left"/>
      </w:lvl>
    </w:lvlOverride>
    <w:lvlOverride w:ilvl="5">
      <w:startOverride w:val="1"/>
      <w:lvl w:ilvl="5">
        <w:start w:val="1"/>
        <w:numFmt w:val="decimal"/>
        <w:pStyle w:val="MELegal6"/>
        <w:lvlText w:val=""/>
        <w:lvlJc w:val="left"/>
      </w:lvl>
    </w:lvlOverride>
    <w:lvlOverride w:ilvl="6">
      <w:startOverride w:val="1"/>
      <w:lvl w:ilvl="6">
        <w:start w:val="1"/>
        <w:numFmt w:val="decimal"/>
        <w:pStyle w:val="MELegal7"/>
        <w:lvlText w:val=""/>
        <w:lvlJc w:val="left"/>
      </w:lvl>
    </w:lvlOverride>
    <w:lvlOverride w:ilvl="7">
      <w:startOverride w:val="1"/>
      <w:lvl w:ilvl="7">
        <w:start w:val="1"/>
        <w:numFmt w:val="decimal"/>
        <w:pStyle w:val="MELegal8"/>
        <w:lvlText w:val=""/>
        <w:lvlJc w:val="left"/>
      </w:lvl>
    </w:lvlOverride>
    <w:lvlOverride w:ilvl="8">
      <w:startOverride w:val="1"/>
      <w:lvl w:ilvl="8">
        <w:start w:val="1"/>
        <w:numFmt w:val="decimal"/>
        <w:pStyle w:val="MELegal9"/>
        <w:lvlText w:val=""/>
        <w:lvlJc w:val="left"/>
      </w:lvl>
    </w:lvlOverride>
  </w:num>
  <w:num w:numId="25" w16cid:durableId="1874533857">
    <w:abstractNumId w:val="16"/>
    <w:lvlOverride w:ilvl="0">
      <w:startOverride w:val="1"/>
      <w:lvl w:ilvl="0">
        <w:start w:val="1"/>
        <w:numFmt w:val="decimal"/>
        <w:pStyle w:val="MELegal1"/>
        <w:lvlText w:val="%1."/>
        <w:lvlJc w:val="left"/>
        <w:pPr>
          <w:ind w:left="680" w:hanging="680"/>
        </w:pPr>
        <w:rPr>
          <w:b w:val="0"/>
          <w:bCs w:val="0"/>
        </w:rPr>
      </w:lvl>
    </w:lvlOverride>
    <w:lvlOverride w:ilvl="1">
      <w:startOverride w:val="1"/>
      <w:lvl w:ilvl="1">
        <w:start w:val="1"/>
        <w:numFmt w:val="decimal"/>
        <w:pStyle w:val="MELegal2"/>
        <w:lvlText w:val=""/>
        <w:lvlJc w:val="left"/>
      </w:lvl>
    </w:lvlOverride>
    <w:lvlOverride w:ilvl="2">
      <w:startOverride w:val="1"/>
      <w:lvl w:ilvl="2">
        <w:start w:val="1"/>
        <w:numFmt w:val="decimal"/>
        <w:pStyle w:val="MELegal3"/>
        <w:lvlText w:val="(%3)"/>
        <w:lvlJc w:val="left"/>
        <w:pPr>
          <w:ind w:left="1361" w:hanging="681"/>
        </w:pPr>
        <w:rPr>
          <w:b w:val="0"/>
          <w:bCs w:val="0"/>
        </w:rPr>
      </w:lvl>
    </w:lvlOverride>
    <w:lvlOverride w:ilvl="3">
      <w:startOverride w:val="1"/>
      <w:lvl w:ilvl="3">
        <w:start w:val="1"/>
        <w:numFmt w:val="decimal"/>
        <w:pStyle w:val="MELegal4"/>
        <w:lvlText w:val=""/>
        <w:lvlJc w:val="left"/>
      </w:lvl>
    </w:lvlOverride>
    <w:lvlOverride w:ilvl="4">
      <w:startOverride w:val="1"/>
      <w:lvl w:ilvl="4">
        <w:start w:val="1"/>
        <w:numFmt w:val="decimal"/>
        <w:pStyle w:val="MELegal5"/>
        <w:lvlText w:val=""/>
        <w:lvlJc w:val="left"/>
      </w:lvl>
    </w:lvlOverride>
    <w:lvlOverride w:ilvl="5">
      <w:startOverride w:val="1"/>
      <w:lvl w:ilvl="5">
        <w:start w:val="1"/>
        <w:numFmt w:val="decimal"/>
        <w:pStyle w:val="MELegal6"/>
        <w:lvlText w:val=""/>
        <w:lvlJc w:val="left"/>
      </w:lvl>
    </w:lvlOverride>
    <w:lvlOverride w:ilvl="6">
      <w:startOverride w:val="1"/>
      <w:lvl w:ilvl="6">
        <w:start w:val="1"/>
        <w:numFmt w:val="decimal"/>
        <w:pStyle w:val="MELegal7"/>
        <w:lvlText w:val=""/>
        <w:lvlJc w:val="left"/>
      </w:lvl>
    </w:lvlOverride>
    <w:lvlOverride w:ilvl="7">
      <w:startOverride w:val="1"/>
      <w:lvl w:ilvl="7">
        <w:start w:val="1"/>
        <w:numFmt w:val="decimal"/>
        <w:pStyle w:val="MELegal8"/>
        <w:lvlText w:val=""/>
        <w:lvlJc w:val="left"/>
      </w:lvl>
    </w:lvlOverride>
    <w:lvlOverride w:ilvl="8">
      <w:startOverride w:val="1"/>
      <w:lvl w:ilvl="8">
        <w:start w:val="1"/>
        <w:numFmt w:val="decimal"/>
        <w:pStyle w:val="MELegal9"/>
        <w:lvlText w:val=""/>
        <w:lvlJc w:val="left"/>
      </w:lvl>
    </w:lvlOverride>
  </w:num>
  <w:num w:numId="26" w16cid:durableId="60098481">
    <w:abstractNumId w:val="8"/>
  </w:num>
  <w:num w:numId="27" w16cid:durableId="990061097">
    <w:abstractNumId w:val="16"/>
    <w:lvlOverride w:ilvl="0">
      <w:lvl w:ilvl="0">
        <w:start w:val="1"/>
        <w:numFmt w:val="decimal"/>
        <w:pStyle w:val="MELegal1"/>
        <w:lvlText w:val="%1."/>
        <w:lvlJc w:val="left"/>
        <w:pPr>
          <w:ind w:left="680" w:hanging="680"/>
        </w:pPr>
        <w:rPr>
          <w:rFonts w:hint="default"/>
          <w:b w:val="0"/>
          <w:bCs w:val="0"/>
        </w:rPr>
      </w:lvl>
    </w:lvlOverride>
    <w:lvlOverride w:ilvl="2">
      <w:lvl w:ilvl="2">
        <w:start w:val="1"/>
        <w:numFmt w:val="lowerLetter"/>
        <w:pStyle w:val="MELegal3"/>
        <w:lvlText w:val="(%3)"/>
        <w:lvlJc w:val="left"/>
        <w:pPr>
          <w:ind w:left="1361" w:hanging="681"/>
        </w:pPr>
        <w:rPr>
          <w:rFonts w:hint="default"/>
          <w:b w:val="0"/>
          <w:bCs w:val="0"/>
        </w:rPr>
      </w:lvl>
    </w:lvlOverride>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removePersonalInformation/>
  <w:removeDateAndTime/>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ocumentProtection w:edit="trackedChanges" w:enforcement="0"/>
  <w:defaultTabStop w:val="680"/>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ocID" w:val="69078601_2"/>
    <w:docVar w:name="kwmDescription" w:val="WEM CIS - Tender Deed Poll (03.07.24)"/>
  </w:docVars>
  <w:rsids>
    <w:rsidRoot w:val="00CC76E8"/>
    <w:rsid w:val="00001534"/>
    <w:rsid w:val="000016BD"/>
    <w:rsid w:val="00001EFE"/>
    <w:rsid w:val="000107C6"/>
    <w:rsid w:val="00013762"/>
    <w:rsid w:val="00017164"/>
    <w:rsid w:val="00017173"/>
    <w:rsid w:val="00017B71"/>
    <w:rsid w:val="00017CB9"/>
    <w:rsid w:val="00020CB6"/>
    <w:rsid w:val="00022B8D"/>
    <w:rsid w:val="00022C63"/>
    <w:rsid w:val="00024BD8"/>
    <w:rsid w:val="000254C7"/>
    <w:rsid w:val="000259DC"/>
    <w:rsid w:val="0003193D"/>
    <w:rsid w:val="00033518"/>
    <w:rsid w:val="000357A2"/>
    <w:rsid w:val="00037442"/>
    <w:rsid w:val="0004527E"/>
    <w:rsid w:val="000461DF"/>
    <w:rsid w:val="000479D6"/>
    <w:rsid w:val="00047EAE"/>
    <w:rsid w:val="000507C6"/>
    <w:rsid w:val="00051773"/>
    <w:rsid w:val="00051B6E"/>
    <w:rsid w:val="00052136"/>
    <w:rsid w:val="00053962"/>
    <w:rsid w:val="00056409"/>
    <w:rsid w:val="00060241"/>
    <w:rsid w:val="00062788"/>
    <w:rsid w:val="00065971"/>
    <w:rsid w:val="00066B98"/>
    <w:rsid w:val="00067BC2"/>
    <w:rsid w:val="00070F3A"/>
    <w:rsid w:val="00072A57"/>
    <w:rsid w:val="00073662"/>
    <w:rsid w:val="00076EFE"/>
    <w:rsid w:val="00081604"/>
    <w:rsid w:val="00081E75"/>
    <w:rsid w:val="000878B3"/>
    <w:rsid w:val="000914CD"/>
    <w:rsid w:val="00092A35"/>
    <w:rsid w:val="00092D77"/>
    <w:rsid w:val="000941E8"/>
    <w:rsid w:val="00094585"/>
    <w:rsid w:val="00094E29"/>
    <w:rsid w:val="0009639E"/>
    <w:rsid w:val="000977B8"/>
    <w:rsid w:val="00097D8C"/>
    <w:rsid w:val="000B2B78"/>
    <w:rsid w:val="000B38B0"/>
    <w:rsid w:val="000B3AE7"/>
    <w:rsid w:val="000C6190"/>
    <w:rsid w:val="000C63D9"/>
    <w:rsid w:val="000C7D47"/>
    <w:rsid w:val="000D07BA"/>
    <w:rsid w:val="000D21B9"/>
    <w:rsid w:val="000D2A86"/>
    <w:rsid w:val="000E2099"/>
    <w:rsid w:val="000E41D3"/>
    <w:rsid w:val="000E7F24"/>
    <w:rsid w:val="000F2620"/>
    <w:rsid w:val="00102E68"/>
    <w:rsid w:val="00103E10"/>
    <w:rsid w:val="00104799"/>
    <w:rsid w:val="00107041"/>
    <w:rsid w:val="00114F5A"/>
    <w:rsid w:val="00116963"/>
    <w:rsid w:val="0012535A"/>
    <w:rsid w:val="00126C68"/>
    <w:rsid w:val="001271B8"/>
    <w:rsid w:val="001273E7"/>
    <w:rsid w:val="00133318"/>
    <w:rsid w:val="0013512A"/>
    <w:rsid w:val="001369EC"/>
    <w:rsid w:val="00140B47"/>
    <w:rsid w:val="00141F28"/>
    <w:rsid w:val="001427A1"/>
    <w:rsid w:val="00145464"/>
    <w:rsid w:val="00146EA7"/>
    <w:rsid w:val="00147FBD"/>
    <w:rsid w:val="00150C59"/>
    <w:rsid w:val="00155A6E"/>
    <w:rsid w:val="00160E6C"/>
    <w:rsid w:val="00162962"/>
    <w:rsid w:val="00164441"/>
    <w:rsid w:val="001645F8"/>
    <w:rsid w:val="00171738"/>
    <w:rsid w:val="001728F7"/>
    <w:rsid w:val="00175823"/>
    <w:rsid w:val="001758C9"/>
    <w:rsid w:val="00176BB5"/>
    <w:rsid w:val="00181347"/>
    <w:rsid w:val="00184CF4"/>
    <w:rsid w:val="00187C75"/>
    <w:rsid w:val="00190E74"/>
    <w:rsid w:val="00191114"/>
    <w:rsid w:val="0019607B"/>
    <w:rsid w:val="00196550"/>
    <w:rsid w:val="00197549"/>
    <w:rsid w:val="001A1D25"/>
    <w:rsid w:val="001A5FF3"/>
    <w:rsid w:val="001B4443"/>
    <w:rsid w:val="001B6A23"/>
    <w:rsid w:val="001C182E"/>
    <w:rsid w:val="001C2C95"/>
    <w:rsid w:val="001D3791"/>
    <w:rsid w:val="001D4D5C"/>
    <w:rsid w:val="001D78EE"/>
    <w:rsid w:val="001E114B"/>
    <w:rsid w:val="001E4255"/>
    <w:rsid w:val="001E70F2"/>
    <w:rsid w:val="001E77C5"/>
    <w:rsid w:val="001E7A71"/>
    <w:rsid w:val="001F16DE"/>
    <w:rsid w:val="001F238E"/>
    <w:rsid w:val="001F38CD"/>
    <w:rsid w:val="002050EA"/>
    <w:rsid w:val="00206015"/>
    <w:rsid w:val="00207FBA"/>
    <w:rsid w:val="002104C4"/>
    <w:rsid w:val="00212621"/>
    <w:rsid w:val="00217856"/>
    <w:rsid w:val="00225E19"/>
    <w:rsid w:val="00226AB4"/>
    <w:rsid w:val="002311A6"/>
    <w:rsid w:val="00234213"/>
    <w:rsid w:val="00245F60"/>
    <w:rsid w:val="00246479"/>
    <w:rsid w:val="002508C8"/>
    <w:rsid w:val="002517E1"/>
    <w:rsid w:val="0025189D"/>
    <w:rsid w:val="00251A17"/>
    <w:rsid w:val="00251EF8"/>
    <w:rsid w:val="0025200C"/>
    <w:rsid w:val="002521B9"/>
    <w:rsid w:val="00252204"/>
    <w:rsid w:val="00252C69"/>
    <w:rsid w:val="00252F1F"/>
    <w:rsid w:val="002577F0"/>
    <w:rsid w:val="00261E9F"/>
    <w:rsid w:val="00264249"/>
    <w:rsid w:val="0026430E"/>
    <w:rsid w:val="002735C6"/>
    <w:rsid w:val="00280413"/>
    <w:rsid w:val="002844E1"/>
    <w:rsid w:val="00285057"/>
    <w:rsid w:val="0029011B"/>
    <w:rsid w:val="00290331"/>
    <w:rsid w:val="00291961"/>
    <w:rsid w:val="00293D2B"/>
    <w:rsid w:val="00294A72"/>
    <w:rsid w:val="002A1EE8"/>
    <w:rsid w:val="002A4008"/>
    <w:rsid w:val="002A624B"/>
    <w:rsid w:val="002A6C28"/>
    <w:rsid w:val="002A74C2"/>
    <w:rsid w:val="002B3366"/>
    <w:rsid w:val="002B536B"/>
    <w:rsid w:val="002B7367"/>
    <w:rsid w:val="002C5B01"/>
    <w:rsid w:val="002C754F"/>
    <w:rsid w:val="002C79D7"/>
    <w:rsid w:val="002D512D"/>
    <w:rsid w:val="002D5144"/>
    <w:rsid w:val="002D7D9A"/>
    <w:rsid w:val="002E2FE0"/>
    <w:rsid w:val="002E4F97"/>
    <w:rsid w:val="002E6BB7"/>
    <w:rsid w:val="002E70C4"/>
    <w:rsid w:val="002F0E62"/>
    <w:rsid w:val="002F2BEA"/>
    <w:rsid w:val="002F41FA"/>
    <w:rsid w:val="002F48A4"/>
    <w:rsid w:val="002F635A"/>
    <w:rsid w:val="002F7B74"/>
    <w:rsid w:val="002F7E96"/>
    <w:rsid w:val="00304B60"/>
    <w:rsid w:val="00304DF8"/>
    <w:rsid w:val="00307EE1"/>
    <w:rsid w:val="00310BF2"/>
    <w:rsid w:val="0031146F"/>
    <w:rsid w:val="0031370B"/>
    <w:rsid w:val="00314D8D"/>
    <w:rsid w:val="0032471F"/>
    <w:rsid w:val="00326F69"/>
    <w:rsid w:val="003274CF"/>
    <w:rsid w:val="00336991"/>
    <w:rsid w:val="003419CA"/>
    <w:rsid w:val="0034649B"/>
    <w:rsid w:val="0034715C"/>
    <w:rsid w:val="003473B7"/>
    <w:rsid w:val="00347FEE"/>
    <w:rsid w:val="0035048B"/>
    <w:rsid w:val="003504CD"/>
    <w:rsid w:val="003546CA"/>
    <w:rsid w:val="00355ACC"/>
    <w:rsid w:val="003627E9"/>
    <w:rsid w:val="0036449C"/>
    <w:rsid w:val="003664F7"/>
    <w:rsid w:val="00367BD7"/>
    <w:rsid w:val="00372681"/>
    <w:rsid w:val="00373064"/>
    <w:rsid w:val="00375C53"/>
    <w:rsid w:val="00375DF6"/>
    <w:rsid w:val="00377A85"/>
    <w:rsid w:val="00377DF5"/>
    <w:rsid w:val="00381033"/>
    <w:rsid w:val="003816A0"/>
    <w:rsid w:val="003818A7"/>
    <w:rsid w:val="00385B4E"/>
    <w:rsid w:val="00386B20"/>
    <w:rsid w:val="003A04FC"/>
    <w:rsid w:val="003A0583"/>
    <w:rsid w:val="003A0591"/>
    <w:rsid w:val="003A58C3"/>
    <w:rsid w:val="003A6923"/>
    <w:rsid w:val="003B18A7"/>
    <w:rsid w:val="003B1988"/>
    <w:rsid w:val="003B2620"/>
    <w:rsid w:val="003B470F"/>
    <w:rsid w:val="003B703E"/>
    <w:rsid w:val="003C1289"/>
    <w:rsid w:val="003C3184"/>
    <w:rsid w:val="003C4504"/>
    <w:rsid w:val="003C5220"/>
    <w:rsid w:val="003D01B9"/>
    <w:rsid w:val="003D072E"/>
    <w:rsid w:val="003D2356"/>
    <w:rsid w:val="003D23B0"/>
    <w:rsid w:val="003D482D"/>
    <w:rsid w:val="003D4A26"/>
    <w:rsid w:val="003D6E1A"/>
    <w:rsid w:val="003E23CE"/>
    <w:rsid w:val="003E29F7"/>
    <w:rsid w:val="003E2B20"/>
    <w:rsid w:val="003E6018"/>
    <w:rsid w:val="003E656D"/>
    <w:rsid w:val="003E6AED"/>
    <w:rsid w:val="003F282F"/>
    <w:rsid w:val="003F429D"/>
    <w:rsid w:val="003F518B"/>
    <w:rsid w:val="003F6D22"/>
    <w:rsid w:val="003F7829"/>
    <w:rsid w:val="00403051"/>
    <w:rsid w:val="00405979"/>
    <w:rsid w:val="00405CEF"/>
    <w:rsid w:val="00414BE6"/>
    <w:rsid w:val="004151CD"/>
    <w:rsid w:val="00415C2F"/>
    <w:rsid w:val="00416E34"/>
    <w:rsid w:val="00435285"/>
    <w:rsid w:val="00435316"/>
    <w:rsid w:val="00435703"/>
    <w:rsid w:val="00440291"/>
    <w:rsid w:val="00441FA1"/>
    <w:rsid w:val="00442745"/>
    <w:rsid w:val="00442849"/>
    <w:rsid w:val="00442BC9"/>
    <w:rsid w:val="00442F24"/>
    <w:rsid w:val="0044526B"/>
    <w:rsid w:val="00445C8D"/>
    <w:rsid w:val="00445F97"/>
    <w:rsid w:val="00446316"/>
    <w:rsid w:val="00454D0A"/>
    <w:rsid w:val="0045540E"/>
    <w:rsid w:val="00456EF1"/>
    <w:rsid w:val="00457BF8"/>
    <w:rsid w:val="004634C3"/>
    <w:rsid w:val="00464584"/>
    <w:rsid w:val="00464E66"/>
    <w:rsid w:val="00465F9F"/>
    <w:rsid w:val="00474186"/>
    <w:rsid w:val="004745BB"/>
    <w:rsid w:val="0047504B"/>
    <w:rsid w:val="00484400"/>
    <w:rsid w:val="004913E4"/>
    <w:rsid w:val="00493AB0"/>
    <w:rsid w:val="00496160"/>
    <w:rsid w:val="00497183"/>
    <w:rsid w:val="004A0726"/>
    <w:rsid w:val="004A12AD"/>
    <w:rsid w:val="004A1869"/>
    <w:rsid w:val="004A298F"/>
    <w:rsid w:val="004A5237"/>
    <w:rsid w:val="004B08A2"/>
    <w:rsid w:val="004B2B57"/>
    <w:rsid w:val="004B490E"/>
    <w:rsid w:val="004B53CF"/>
    <w:rsid w:val="004B5D88"/>
    <w:rsid w:val="004B5E9E"/>
    <w:rsid w:val="004B6CFF"/>
    <w:rsid w:val="004C2CA3"/>
    <w:rsid w:val="004C338D"/>
    <w:rsid w:val="004C5E96"/>
    <w:rsid w:val="004C5F61"/>
    <w:rsid w:val="004D0F83"/>
    <w:rsid w:val="004D20F3"/>
    <w:rsid w:val="004D5290"/>
    <w:rsid w:val="004D56F0"/>
    <w:rsid w:val="004D5AEF"/>
    <w:rsid w:val="004D75B9"/>
    <w:rsid w:val="004D765E"/>
    <w:rsid w:val="004E2857"/>
    <w:rsid w:val="004E3A55"/>
    <w:rsid w:val="004E6A09"/>
    <w:rsid w:val="004F4F68"/>
    <w:rsid w:val="004F638F"/>
    <w:rsid w:val="004F72CB"/>
    <w:rsid w:val="00500AE4"/>
    <w:rsid w:val="00500BE8"/>
    <w:rsid w:val="00501C9D"/>
    <w:rsid w:val="005024E6"/>
    <w:rsid w:val="00504C26"/>
    <w:rsid w:val="00513E26"/>
    <w:rsid w:val="00514335"/>
    <w:rsid w:val="00515CA8"/>
    <w:rsid w:val="0052206D"/>
    <w:rsid w:val="005243A6"/>
    <w:rsid w:val="00524535"/>
    <w:rsid w:val="00524C48"/>
    <w:rsid w:val="005314FA"/>
    <w:rsid w:val="005321B4"/>
    <w:rsid w:val="00532463"/>
    <w:rsid w:val="005334BC"/>
    <w:rsid w:val="00533645"/>
    <w:rsid w:val="00534305"/>
    <w:rsid w:val="00535F4E"/>
    <w:rsid w:val="00540208"/>
    <w:rsid w:val="00540FAF"/>
    <w:rsid w:val="005427A0"/>
    <w:rsid w:val="00543F0A"/>
    <w:rsid w:val="005444D2"/>
    <w:rsid w:val="00546173"/>
    <w:rsid w:val="00546845"/>
    <w:rsid w:val="00546D9C"/>
    <w:rsid w:val="0054752E"/>
    <w:rsid w:val="00552293"/>
    <w:rsid w:val="00553C9F"/>
    <w:rsid w:val="0055561D"/>
    <w:rsid w:val="005600D1"/>
    <w:rsid w:val="00563E68"/>
    <w:rsid w:val="00565466"/>
    <w:rsid w:val="00565593"/>
    <w:rsid w:val="00566741"/>
    <w:rsid w:val="00570737"/>
    <w:rsid w:val="005707D2"/>
    <w:rsid w:val="00570C5F"/>
    <w:rsid w:val="00577E32"/>
    <w:rsid w:val="00587F39"/>
    <w:rsid w:val="00591D8C"/>
    <w:rsid w:val="00592224"/>
    <w:rsid w:val="005959E9"/>
    <w:rsid w:val="005A2528"/>
    <w:rsid w:val="005A3347"/>
    <w:rsid w:val="005A493C"/>
    <w:rsid w:val="005A5F22"/>
    <w:rsid w:val="005A6633"/>
    <w:rsid w:val="005A7773"/>
    <w:rsid w:val="005B0756"/>
    <w:rsid w:val="005B1529"/>
    <w:rsid w:val="005B3635"/>
    <w:rsid w:val="005B36A5"/>
    <w:rsid w:val="005B4693"/>
    <w:rsid w:val="005B5D4F"/>
    <w:rsid w:val="005C582F"/>
    <w:rsid w:val="005C7421"/>
    <w:rsid w:val="005C7641"/>
    <w:rsid w:val="005D39F3"/>
    <w:rsid w:val="005D49CA"/>
    <w:rsid w:val="005D6489"/>
    <w:rsid w:val="005D7523"/>
    <w:rsid w:val="005E0948"/>
    <w:rsid w:val="005E2C39"/>
    <w:rsid w:val="005E471D"/>
    <w:rsid w:val="005E5448"/>
    <w:rsid w:val="005E7B7F"/>
    <w:rsid w:val="005F1930"/>
    <w:rsid w:val="005F5C33"/>
    <w:rsid w:val="005F728E"/>
    <w:rsid w:val="005F76EE"/>
    <w:rsid w:val="0060207D"/>
    <w:rsid w:val="00607747"/>
    <w:rsid w:val="0061099F"/>
    <w:rsid w:val="006148DA"/>
    <w:rsid w:val="00620709"/>
    <w:rsid w:val="00620A0A"/>
    <w:rsid w:val="00620A3E"/>
    <w:rsid w:val="00621201"/>
    <w:rsid w:val="00622B48"/>
    <w:rsid w:val="00623E66"/>
    <w:rsid w:val="006259B6"/>
    <w:rsid w:val="00626578"/>
    <w:rsid w:val="00632259"/>
    <w:rsid w:val="006375B5"/>
    <w:rsid w:val="00640480"/>
    <w:rsid w:val="00640CA1"/>
    <w:rsid w:val="006410F7"/>
    <w:rsid w:val="0064124C"/>
    <w:rsid w:val="00642E8B"/>
    <w:rsid w:val="00644C23"/>
    <w:rsid w:val="00645B25"/>
    <w:rsid w:val="00651CE5"/>
    <w:rsid w:val="00652FFC"/>
    <w:rsid w:val="00653498"/>
    <w:rsid w:val="00654C62"/>
    <w:rsid w:val="00656A52"/>
    <w:rsid w:val="00657D65"/>
    <w:rsid w:val="0066193B"/>
    <w:rsid w:val="00662777"/>
    <w:rsid w:val="00662E3B"/>
    <w:rsid w:val="006640AB"/>
    <w:rsid w:val="006661E2"/>
    <w:rsid w:val="00671C67"/>
    <w:rsid w:val="00673916"/>
    <w:rsid w:val="006743B7"/>
    <w:rsid w:val="00680FC7"/>
    <w:rsid w:val="0068117B"/>
    <w:rsid w:val="00681243"/>
    <w:rsid w:val="00684199"/>
    <w:rsid w:val="00686475"/>
    <w:rsid w:val="00694210"/>
    <w:rsid w:val="00696087"/>
    <w:rsid w:val="0069722E"/>
    <w:rsid w:val="006A0415"/>
    <w:rsid w:val="006A2E1B"/>
    <w:rsid w:val="006A454C"/>
    <w:rsid w:val="006A53EF"/>
    <w:rsid w:val="006A604C"/>
    <w:rsid w:val="006A6A88"/>
    <w:rsid w:val="006A7596"/>
    <w:rsid w:val="006B04BB"/>
    <w:rsid w:val="006B6351"/>
    <w:rsid w:val="006C00E3"/>
    <w:rsid w:val="006C4283"/>
    <w:rsid w:val="006C42A5"/>
    <w:rsid w:val="006C6405"/>
    <w:rsid w:val="006C76B6"/>
    <w:rsid w:val="006D07D7"/>
    <w:rsid w:val="006D118E"/>
    <w:rsid w:val="006D1E8A"/>
    <w:rsid w:val="006D4E5D"/>
    <w:rsid w:val="006D70AB"/>
    <w:rsid w:val="006D7822"/>
    <w:rsid w:val="006E2357"/>
    <w:rsid w:val="006E2DF5"/>
    <w:rsid w:val="006E4B34"/>
    <w:rsid w:val="006E6D44"/>
    <w:rsid w:val="006E7BB6"/>
    <w:rsid w:val="006F3369"/>
    <w:rsid w:val="006F354E"/>
    <w:rsid w:val="006F46D3"/>
    <w:rsid w:val="006F66FD"/>
    <w:rsid w:val="006F6923"/>
    <w:rsid w:val="00700DA3"/>
    <w:rsid w:val="007044E7"/>
    <w:rsid w:val="00705E63"/>
    <w:rsid w:val="007074BB"/>
    <w:rsid w:val="007139C2"/>
    <w:rsid w:val="0071430B"/>
    <w:rsid w:val="00715780"/>
    <w:rsid w:val="00715D23"/>
    <w:rsid w:val="007165F1"/>
    <w:rsid w:val="00720CF5"/>
    <w:rsid w:val="0072131D"/>
    <w:rsid w:val="00722AC8"/>
    <w:rsid w:val="0072385F"/>
    <w:rsid w:val="00724FA4"/>
    <w:rsid w:val="00725525"/>
    <w:rsid w:val="00727063"/>
    <w:rsid w:val="00727EB2"/>
    <w:rsid w:val="00734213"/>
    <w:rsid w:val="00736E88"/>
    <w:rsid w:val="007402F1"/>
    <w:rsid w:val="00742DD9"/>
    <w:rsid w:val="00751769"/>
    <w:rsid w:val="00753B5B"/>
    <w:rsid w:val="007575F5"/>
    <w:rsid w:val="00760B16"/>
    <w:rsid w:val="0076223C"/>
    <w:rsid w:val="0076270E"/>
    <w:rsid w:val="007647EB"/>
    <w:rsid w:val="0076608D"/>
    <w:rsid w:val="00770862"/>
    <w:rsid w:val="00771E4A"/>
    <w:rsid w:val="00774487"/>
    <w:rsid w:val="00775C11"/>
    <w:rsid w:val="00776A99"/>
    <w:rsid w:val="00776F06"/>
    <w:rsid w:val="00777BD1"/>
    <w:rsid w:val="00782993"/>
    <w:rsid w:val="00784420"/>
    <w:rsid w:val="00791594"/>
    <w:rsid w:val="007973C5"/>
    <w:rsid w:val="00797975"/>
    <w:rsid w:val="007A0CDA"/>
    <w:rsid w:val="007B3668"/>
    <w:rsid w:val="007B6F1C"/>
    <w:rsid w:val="007C3958"/>
    <w:rsid w:val="007C3F5E"/>
    <w:rsid w:val="007C3FF0"/>
    <w:rsid w:val="007C65C3"/>
    <w:rsid w:val="007D3443"/>
    <w:rsid w:val="007D50EF"/>
    <w:rsid w:val="007E3AD9"/>
    <w:rsid w:val="007E71AD"/>
    <w:rsid w:val="007E75D2"/>
    <w:rsid w:val="007F0DA5"/>
    <w:rsid w:val="007F3289"/>
    <w:rsid w:val="007F6D5E"/>
    <w:rsid w:val="0080121E"/>
    <w:rsid w:val="0080193A"/>
    <w:rsid w:val="00801FBD"/>
    <w:rsid w:val="00804F4F"/>
    <w:rsid w:val="008065AE"/>
    <w:rsid w:val="00812C18"/>
    <w:rsid w:val="0081399F"/>
    <w:rsid w:val="00813C54"/>
    <w:rsid w:val="00815745"/>
    <w:rsid w:val="0081633D"/>
    <w:rsid w:val="00816A96"/>
    <w:rsid w:val="008202E9"/>
    <w:rsid w:val="008228DF"/>
    <w:rsid w:val="008234AC"/>
    <w:rsid w:val="00827EEE"/>
    <w:rsid w:val="00831CFF"/>
    <w:rsid w:val="00832E23"/>
    <w:rsid w:val="0083389E"/>
    <w:rsid w:val="008354DF"/>
    <w:rsid w:val="008372CC"/>
    <w:rsid w:val="00837A94"/>
    <w:rsid w:val="008408AE"/>
    <w:rsid w:val="00842A8E"/>
    <w:rsid w:val="0084386E"/>
    <w:rsid w:val="008446AA"/>
    <w:rsid w:val="008448B3"/>
    <w:rsid w:val="00845F64"/>
    <w:rsid w:val="0084718F"/>
    <w:rsid w:val="008519D8"/>
    <w:rsid w:val="00852DE7"/>
    <w:rsid w:val="00853207"/>
    <w:rsid w:val="00855D6E"/>
    <w:rsid w:val="00856289"/>
    <w:rsid w:val="008568BE"/>
    <w:rsid w:val="00857544"/>
    <w:rsid w:val="008653DF"/>
    <w:rsid w:val="00866306"/>
    <w:rsid w:val="008663DD"/>
    <w:rsid w:val="00867BEE"/>
    <w:rsid w:val="00871AA4"/>
    <w:rsid w:val="00872361"/>
    <w:rsid w:val="0087404C"/>
    <w:rsid w:val="00884B4C"/>
    <w:rsid w:val="00895D6C"/>
    <w:rsid w:val="008968F6"/>
    <w:rsid w:val="008A02AB"/>
    <w:rsid w:val="008A25D8"/>
    <w:rsid w:val="008A3D68"/>
    <w:rsid w:val="008A6176"/>
    <w:rsid w:val="008B12AD"/>
    <w:rsid w:val="008B1DF6"/>
    <w:rsid w:val="008B1F73"/>
    <w:rsid w:val="008B4322"/>
    <w:rsid w:val="008B4F6C"/>
    <w:rsid w:val="008B5A4B"/>
    <w:rsid w:val="008C1484"/>
    <w:rsid w:val="008C506C"/>
    <w:rsid w:val="008C61C6"/>
    <w:rsid w:val="008C6B8F"/>
    <w:rsid w:val="008D6751"/>
    <w:rsid w:val="008D69EE"/>
    <w:rsid w:val="008D6F7A"/>
    <w:rsid w:val="008E2C07"/>
    <w:rsid w:val="008E352A"/>
    <w:rsid w:val="008E39F5"/>
    <w:rsid w:val="008E717F"/>
    <w:rsid w:val="008E7E4C"/>
    <w:rsid w:val="008F053D"/>
    <w:rsid w:val="008F2060"/>
    <w:rsid w:val="008F3224"/>
    <w:rsid w:val="00901F03"/>
    <w:rsid w:val="00902BE2"/>
    <w:rsid w:val="009060D5"/>
    <w:rsid w:val="0090671F"/>
    <w:rsid w:val="009069B1"/>
    <w:rsid w:val="00910D3F"/>
    <w:rsid w:val="00912150"/>
    <w:rsid w:val="00916680"/>
    <w:rsid w:val="009174C7"/>
    <w:rsid w:val="00920B10"/>
    <w:rsid w:val="009254EC"/>
    <w:rsid w:val="00925C7E"/>
    <w:rsid w:val="00926D13"/>
    <w:rsid w:val="00930E1F"/>
    <w:rsid w:val="0093555E"/>
    <w:rsid w:val="00942F63"/>
    <w:rsid w:val="00943D0C"/>
    <w:rsid w:val="00945C8A"/>
    <w:rsid w:val="00951FAB"/>
    <w:rsid w:val="00954244"/>
    <w:rsid w:val="00955C3D"/>
    <w:rsid w:val="0095622C"/>
    <w:rsid w:val="009606F6"/>
    <w:rsid w:val="00960BC6"/>
    <w:rsid w:val="00964A89"/>
    <w:rsid w:val="00966346"/>
    <w:rsid w:val="0096664C"/>
    <w:rsid w:val="009711C3"/>
    <w:rsid w:val="009720FB"/>
    <w:rsid w:val="00975A0F"/>
    <w:rsid w:val="00976827"/>
    <w:rsid w:val="0098691A"/>
    <w:rsid w:val="009871B2"/>
    <w:rsid w:val="0099233B"/>
    <w:rsid w:val="00993E72"/>
    <w:rsid w:val="00994DAA"/>
    <w:rsid w:val="00994F8D"/>
    <w:rsid w:val="009A012F"/>
    <w:rsid w:val="009A02C6"/>
    <w:rsid w:val="009A3065"/>
    <w:rsid w:val="009A31AD"/>
    <w:rsid w:val="009A534D"/>
    <w:rsid w:val="009A6B52"/>
    <w:rsid w:val="009B13E3"/>
    <w:rsid w:val="009B2857"/>
    <w:rsid w:val="009B5168"/>
    <w:rsid w:val="009B7841"/>
    <w:rsid w:val="009C376F"/>
    <w:rsid w:val="009C40B2"/>
    <w:rsid w:val="009D26EF"/>
    <w:rsid w:val="009D28FF"/>
    <w:rsid w:val="009D7F74"/>
    <w:rsid w:val="009E404A"/>
    <w:rsid w:val="009E6F54"/>
    <w:rsid w:val="009E7C03"/>
    <w:rsid w:val="009F1C42"/>
    <w:rsid w:val="009F2071"/>
    <w:rsid w:val="009F27A8"/>
    <w:rsid w:val="009F7AD8"/>
    <w:rsid w:val="00A0114A"/>
    <w:rsid w:val="00A033B4"/>
    <w:rsid w:val="00A05686"/>
    <w:rsid w:val="00A05906"/>
    <w:rsid w:val="00A0664A"/>
    <w:rsid w:val="00A11887"/>
    <w:rsid w:val="00A11C71"/>
    <w:rsid w:val="00A12583"/>
    <w:rsid w:val="00A12717"/>
    <w:rsid w:val="00A13ABC"/>
    <w:rsid w:val="00A1483C"/>
    <w:rsid w:val="00A14FF9"/>
    <w:rsid w:val="00A15758"/>
    <w:rsid w:val="00A24505"/>
    <w:rsid w:val="00A25A60"/>
    <w:rsid w:val="00A30878"/>
    <w:rsid w:val="00A31445"/>
    <w:rsid w:val="00A321F7"/>
    <w:rsid w:val="00A34F87"/>
    <w:rsid w:val="00A37EE9"/>
    <w:rsid w:val="00A45A7C"/>
    <w:rsid w:val="00A462C3"/>
    <w:rsid w:val="00A46C1B"/>
    <w:rsid w:val="00A53361"/>
    <w:rsid w:val="00A574D1"/>
    <w:rsid w:val="00A611E0"/>
    <w:rsid w:val="00A65AC2"/>
    <w:rsid w:val="00A65B9D"/>
    <w:rsid w:val="00A65F2B"/>
    <w:rsid w:val="00A7020D"/>
    <w:rsid w:val="00A7175F"/>
    <w:rsid w:val="00A71A2A"/>
    <w:rsid w:val="00A727F5"/>
    <w:rsid w:val="00A73F48"/>
    <w:rsid w:val="00A757FD"/>
    <w:rsid w:val="00A76FFF"/>
    <w:rsid w:val="00A84479"/>
    <w:rsid w:val="00A87D21"/>
    <w:rsid w:val="00A90F26"/>
    <w:rsid w:val="00A951BA"/>
    <w:rsid w:val="00A96EE6"/>
    <w:rsid w:val="00A970A4"/>
    <w:rsid w:val="00A97394"/>
    <w:rsid w:val="00AA0D5F"/>
    <w:rsid w:val="00AA293D"/>
    <w:rsid w:val="00AA3081"/>
    <w:rsid w:val="00AA6DBA"/>
    <w:rsid w:val="00AA7CB5"/>
    <w:rsid w:val="00AB1766"/>
    <w:rsid w:val="00AB2318"/>
    <w:rsid w:val="00AB363B"/>
    <w:rsid w:val="00AB5B9A"/>
    <w:rsid w:val="00AB7324"/>
    <w:rsid w:val="00AC23B1"/>
    <w:rsid w:val="00AC3365"/>
    <w:rsid w:val="00AC4C60"/>
    <w:rsid w:val="00AC581D"/>
    <w:rsid w:val="00AD30AA"/>
    <w:rsid w:val="00AD3B17"/>
    <w:rsid w:val="00AE3CB4"/>
    <w:rsid w:val="00AE4437"/>
    <w:rsid w:val="00AE5F6D"/>
    <w:rsid w:val="00AF4CB9"/>
    <w:rsid w:val="00AF7329"/>
    <w:rsid w:val="00B01A68"/>
    <w:rsid w:val="00B02A55"/>
    <w:rsid w:val="00B04F92"/>
    <w:rsid w:val="00B05B92"/>
    <w:rsid w:val="00B06B35"/>
    <w:rsid w:val="00B06BAC"/>
    <w:rsid w:val="00B20347"/>
    <w:rsid w:val="00B21CA5"/>
    <w:rsid w:val="00B245A7"/>
    <w:rsid w:val="00B263F9"/>
    <w:rsid w:val="00B31D47"/>
    <w:rsid w:val="00B31EC4"/>
    <w:rsid w:val="00B33B33"/>
    <w:rsid w:val="00B340AC"/>
    <w:rsid w:val="00B35694"/>
    <w:rsid w:val="00B3605B"/>
    <w:rsid w:val="00B373BB"/>
    <w:rsid w:val="00B4212C"/>
    <w:rsid w:val="00B4320C"/>
    <w:rsid w:val="00B47CDD"/>
    <w:rsid w:val="00B557ED"/>
    <w:rsid w:val="00B55C8D"/>
    <w:rsid w:val="00B5620C"/>
    <w:rsid w:val="00B56AAE"/>
    <w:rsid w:val="00B6045A"/>
    <w:rsid w:val="00B60715"/>
    <w:rsid w:val="00B60DB1"/>
    <w:rsid w:val="00B61B79"/>
    <w:rsid w:val="00B61C07"/>
    <w:rsid w:val="00B62211"/>
    <w:rsid w:val="00B62980"/>
    <w:rsid w:val="00B65469"/>
    <w:rsid w:val="00B66737"/>
    <w:rsid w:val="00B672A1"/>
    <w:rsid w:val="00B707FD"/>
    <w:rsid w:val="00B70D1C"/>
    <w:rsid w:val="00B70D50"/>
    <w:rsid w:val="00B74A5E"/>
    <w:rsid w:val="00B74C20"/>
    <w:rsid w:val="00B76713"/>
    <w:rsid w:val="00B811DA"/>
    <w:rsid w:val="00B81492"/>
    <w:rsid w:val="00B81A25"/>
    <w:rsid w:val="00B82AF7"/>
    <w:rsid w:val="00B84165"/>
    <w:rsid w:val="00B8777A"/>
    <w:rsid w:val="00B87E8E"/>
    <w:rsid w:val="00B906C7"/>
    <w:rsid w:val="00B91768"/>
    <w:rsid w:val="00B953ED"/>
    <w:rsid w:val="00B9778C"/>
    <w:rsid w:val="00B97ADD"/>
    <w:rsid w:val="00BA0C96"/>
    <w:rsid w:val="00BA2C6D"/>
    <w:rsid w:val="00BA361C"/>
    <w:rsid w:val="00BA3ACA"/>
    <w:rsid w:val="00BA6856"/>
    <w:rsid w:val="00BA7FBB"/>
    <w:rsid w:val="00BB1BE6"/>
    <w:rsid w:val="00BB76A8"/>
    <w:rsid w:val="00BC0A23"/>
    <w:rsid w:val="00BC0ADC"/>
    <w:rsid w:val="00BC1785"/>
    <w:rsid w:val="00BC1A55"/>
    <w:rsid w:val="00BC3A38"/>
    <w:rsid w:val="00BC4925"/>
    <w:rsid w:val="00BC5C4A"/>
    <w:rsid w:val="00BD2423"/>
    <w:rsid w:val="00BD38BE"/>
    <w:rsid w:val="00BD5558"/>
    <w:rsid w:val="00BD79D5"/>
    <w:rsid w:val="00BD7AF8"/>
    <w:rsid w:val="00BE07E6"/>
    <w:rsid w:val="00BE2210"/>
    <w:rsid w:val="00BE27D2"/>
    <w:rsid w:val="00BE32A0"/>
    <w:rsid w:val="00BE7169"/>
    <w:rsid w:val="00BE7B46"/>
    <w:rsid w:val="00BF0BEF"/>
    <w:rsid w:val="00BF3330"/>
    <w:rsid w:val="00BF5196"/>
    <w:rsid w:val="00BF5BAD"/>
    <w:rsid w:val="00BF6163"/>
    <w:rsid w:val="00BF65C5"/>
    <w:rsid w:val="00C01FD5"/>
    <w:rsid w:val="00C03112"/>
    <w:rsid w:val="00C03151"/>
    <w:rsid w:val="00C06618"/>
    <w:rsid w:val="00C07137"/>
    <w:rsid w:val="00C10C49"/>
    <w:rsid w:val="00C112BA"/>
    <w:rsid w:val="00C162A8"/>
    <w:rsid w:val="00C20F63"/>
    <w:rsid w:val="00C251D6"/>
    <w:rsid w:val="00C25D5F"/>
    <w:rsid w:val="00C32295"/>
    <w:rsid w:val="00C324E5"/>
    <w:rsid w:val="00C33B03"/>
    <w:rsid w:val="00C416BF"/>
    <w:rsid w:val="00C41B7C"/>
    <w:rsid w:val="00C42276"/>
    <w:rsid w:val="00C46198"/>
    <w:rsid w:val="00C47C2E"/>
    <w:rsid w:val="00C51923"/>
    <w:rsid w:val="00C51E2C"/>
    <w:rsid w:val="00C53E52"/>
    <w:rsid w:val="00C5463D"/>
    <w:rsid w:val="00C55CA8"/>
    <w:rsid w:val="00C6175E"/>
    <w:rsid w:val="00C65D5B"/>
    <w:rsid w:val="00C70F44"/>
    <w:rsid w:val="00C752CF"/>
    <w:rsid w:val="00C75C28"/>
    <w:rsid w:val="00C76FF8"/>
    <w:rsid w:val="00C863DC"/>
    <w:rsid w:val="00C910D3"/>
    <w:rsid w:val="00C91CFF"/>
    <w:rsid w:val="00C929F4"/>
    <w:rsid w:val="00C93086"/>
    <w:rsid w:val="00C93815"/>
    <w:rsid w:val="00C95D9C"/>
    <w:rsid w:val="00CA01A2"/>
    <w:rsid w:val="00CA2545"/>
    <w:rsid w:val="00CA269A"/>
    <w:rsid w:val="00CA50B2"/>
    <w:rsid w:val="00CB49E4"/>
    <w:rsid w:val="00CC0A80"/>
    <w:rsid w:val="00CC2521"/>
    <w:rsid w:val="00CC5667"/>
    <w:rsid w:val="00CC737C"/>
    <w:rsid w:val="00CC76E8"/>
    <w:rsid w:val="00CC7CEA"/>
    <w:rsid w:val="00CD1D0F"/>
    <w:rsid w:val="00CD56E7"/>
    <w:rsid w:val="00CD5EAE"/>
    <w:rsid w:val="00CD6E48"/>
    <w:rsid w:val="00CE0EC4"/>
    <w:rsid w:val="00CE1D71"/>
    <w:rsid w:val="00CE24E3"/>
    <w:rsid w:val="00CE61AC"/>
    <w:rsid w:val="00CE6C51"/>
    <w:rsid w:val="00CE7DE8"/>
    <w:rsid w:val="00CF1349"/>
    <w:rsid w:val="00CF2F92"/>
    <w:rsid w:val="00CF7022"/>
    <w:rsid w:val="00D007F5"/>
    <w:rsid w:val="00D02528"/>
    <w:rsid w:val="00D06BF9"/>
    <w:rsid w:val="00D0751B"/>
    <w:rsid w:val="00D0796A"/>
    <w:rsid w:val="00D11364"/>
    <w:rsid w:val="00D124BB"/>
    <w:rsid w:val="00D146A5"/>
    <w:rsid w:val="00D14F6D"/>
    <w:rsid w:val="00D251D0"/>
    <w:rsid w:val="00D26805"/>
    <w:rsid w:val="00D27C13"/>
    <w:rsid w:val="00D33360"/>
    <w:rsid w:val="00D33D02"/>
    <w:rsid w:val="00D34722"/>
    <w:rsid w:val="00D3479C"/>
    <w:rsid w:val="00D3493F"/>
    <w:rsid w:val="00D352AE"/>
    <w:rsid w:val="00D35CCF"/>
    <w:rsid w:val="00D360CE"/>
    <w:rsid w:val="00D3704B"/>
    <w:rsid w:val="00D44F75"/>
    <w:rsid w:val="00D4592F"/>
    <w:rsid w:val="00D4752C"/>
    <w:rsid w:val="00D54080"/>
    <w:rsid w:val="00D5609F"/>
    <w:rsid w:val="00D640BC"/>
    <w:rsid w:val="00D64872"/>
    <w:rsid w:val="00D65A89"/>
    <w:rsid w:val="00D67932"/>
    <w:rsid w:val="00D75778"/>
    <w:rsid w:val="00D762A7"/>
    <w:rsid w:val="00D80188"/>
    <w:rsid w:val="00D844CA"/>
    <w:rsid w:val="00D851C1"/>
    <w:rsid w:val="00D902A5"/>
    <w:rsid w:val="00D91EF7"/>
    <w:rsid w:val="00D92190"/>
    <w:rsid w:val="00D95215"/>
    <w:rsid w:val="00D95700"/>
    <w:rsid w:val="00DA03A8"/>
    <w:rsid w:val="00DA1DEE"/>
    <w:rsid w:val="00DA2124"/>
    <w:rsid w:val="00DA6202"/>
    <w:rsid w:val="00DA65F1"/>
    <w:rsid w:val="00DB125C"/>
    <w:rsid w:val="00DB13AB"/>
    <w:rsid w:val="00DB2896"/>
    <w:rsid w:val="00DB358A"/>
    <w:rsid w:val="00DB5471"/>
    <w:rsid w:val="00DC1F34"/>
    <w:rsid w:val="00DC229F"/>
    <w:rsid w:val="00DC233F"/>
    <w:rsid w:val="00DC4CFC"/>
    <w:rsid w:val="00DC6260"/>
    <w:rsid w:val="00DC7A9E"/>
    <w:rsid w:val="00DD020C"/>
    <w:rsid w:val="00DD0E8F"/>
    <w:rsid w:val="00DD13B7"/>
    <w:rsid w:val="00DD7BDB"/>
    <w:rsid w:val="00DE1633"/>
    <w:rsid w:val="00DE7625"/>
    <w:rsid w:val="00DF1E68"/>
    <w:rsid w:val="00DF37C5"/>
    <w:rsid w:val="00DF6738"/>
    <w:rsid w:val="00DF6A9C"/>
    <w:rsid w:val="00DF7FBD"/>
    <w:rsid w:val="00E02D69"/>
    <w:rsid w:val="00E04CAC"/>
    <w:rsid w:val="00E068DC"/>
    <w:rsid w:val="00E11E83"/>
    <w:rsid w:val="00E12075"/>
    <w:rsid w:val="00E1239B"/>
    <w:rsid w:val="00E12C18"/>
    <w:rsid w:val="00E1314D"/>
    <w:rsid w:val="00E1492E"/>
    <w:rsid w:val="00E16DD6"/>
    <w:rsid w:val="00E20B62"/>
    <w:rsid w:val="00E212F0"/>
    <w:rsid w:val="00E21ACA"/>
    <w:rsid w:val="00E2345C"/>
    <w:rsid w:val="00E26916"/>
    <w:rsid w:val="00E27BF6"/>
    <w:rsid w:val="00E27F3B"/>
    <w:rsid w:val="00E33143"/>
    <w:rsid w:val="00E3346C"/>
    <w:rsid w:val="00E37715"/>
    <w:rsid w:val="00E43348"/>
    <w:rsid w:val="00E4643C"/>
    <w:rsid w:val="00E5072E"/>
    <w:rsid w:val="00E51E99"/>
    <w:rsid w:val="00E521CD"/>
    <w:rsid w:val="00E5287F"/>
    <w:rsid w:val="00E52BBE"/>
    <w:rsid w:val="00E538CD"/>
    <w:rsid w:val="00E55138"/>
    <w:rsid w:val="00E55279"/>
    <w:rsid w:val="00E55431"/>
    <w:rsid w:val="00E559CD"/>
    <w:rsid w:val="00E620C7"/>
    <w:rsid w:val="00E62230"/>
    <w:rsid w:val="00E639A9"/>
    <w:rsid w:val="00E63B57"/>
    <w:rsid w:val="00E63D48"/>
    <w:rsid w:val="00E64DAA"/>
    <w:rsid w:val="00E65694"/>
    <w:rsid w:val="00E729AD"/>
    <w:rsid w:val="00E732DF"/>
    <w:rsid w:val="00E73E8F"/>
    <w:rsid w:val="00E74F07"/>
    <w:rsid w:val="00E75270"/>
    <w:rsid w:val="00E76072"/>
    <w:rsid w:val="00E813DE"/>
    <w:rsid w:val="00E83983"/>
    <w:rsid w:val="00E84C7E"/>
    <w:rsid w:val="00E855CA"/>
    <w:rsid w:val="00E86A10"/>
    <w:rsid w:val="00E9154B"/>
    <w:rsid w:val="00E91E1A"/>
    <w:rsid w:val="00E91FC9"/>
    <w:rsid w:val="00E963E3"/>
    <w:rsid w:val="00E970AA"/>
    <w:rsid w:val="00E97C49"/>
    <w:rsid w:val="00EA0F81"/>
    <w:rsid w:val="00EA0FC1"/>
    <w:rsid w:val="00EA10F0"/>
    <w:rsid w:val="00EA1256"/>
    <w:rsid w:val="00EA21FF"/>
    <w:rsid w:val="00EA2606"/>
    <w:rsid w:val="00EA3562"/>
    <w:rsid w:val="00EA67BF"/>
    <w:rsid w:val="00EB16EB"/>
    <w:rsid w:val="00EB2665"/>
    <w:rsid w:val="00EB2700"/>
    <w:rsid w:val="00EB2F92"/>
    <w:rsid w:val="00EB4A9D"/>
    <w:rsid w:val="00EB781F"/>
    <w:rsid w:val="00EB7DCF"/>
    <w:rsid w:val="00EC0B00"/>
    <w:rsid w:val="00EC3A96"/>
    <w:rsid w:val="00EC582B"/>
    <w:rsid w:val="00EC7F84"/>
    <w:rsid w:val="00ED124B"/>
    <w:rsid w:val="00ED31E5"/>
    <w:rsid w:val="00ED4444"/>
    <w:rsid w:val="00EE29F2"/>
    <w:rsid w:val="00EE4548"/>
    <w:rsid w:val="00EE4768"/>
    <w:rsid w:val="00EE53D4"/>
    <w:rsid w:val="00EE5D2A"/>
    <w:rsid w:val="00EF16B7"/>
    <w:rsid w:val="00EF1D91"/>
    <w:rsid w:val="00EF3FBD"/>
    <w:rsid w:val="00EF4CDB"/>
    <w:rsid w:val="00F0315E"/>
    <w:rsid w:val="00F04E74"/>
    <w:rsid w:val="00F05DF1"/>
    <w:rsid w:val="00F06AF6"/>
    <w:rsid w:val="00F06C68"/>
    <w:rsid w:val="00F07349"/>
    <w:rsid w:val="00F07BFD"/>
    <w:rsid w:val="00F16F52"/>
    <w:rsid w:val="00F17AD6"/>
    <w:rsid w:val="00F20406"/>
    <w:rsid w:val="00F2149A"/>
    <w:rsid w:val="00F217FF"/>
    <w:rsid w:val="00F2485C"/>
    <w:rsid w:val="00F352C3"/>
    <w:rsid w:val="00F36D82"/>
    <w:rsid w:val="00F3717C"/>
    <w:rsid w:val="00F40D4E"/>
    <w:rsid w:val="00F42A31"/>
    <w:rsid w:val="00F453E2"/>
    <w:rsid w:val="00F501F9"/>
    <w:rsid w:val="00F50482"/>
    <w:rsid w:val="00F53EC2"/>
    <w:rsid w:val="00F5409C"/>
    <w:rsid w:val="00F55035"/>
    <w:rsid w:val="00F56B03"/>
    <w:rsid w:val="00F627D4"/>
    <w:rsid w:val="00F639F5"/>
    <w:rsid w:val="00F64E3D"/>
    <w:rsid w:val="00F701C7"/>
    <w:rsid w:val="00F726D1"/>
    <w:rsid w:val="00F7324C"/>
    <w:rsid w:val="00F74F82"/>
    <w:rsid w:val="00F7580D"/>
    <w:rsid w:val="00F76548"/>
    <w:rsid w:val="00F77FAB"/>
    <w:rsid w:val="00F84074"/>
    <w:rsid w:val="00F846E7"/>
    <w:rsid w:val="00F84A70"/>
    <w:rsid w:val="00F86827"/>
    <w:rsid w:val="00F86CB2"/>
    <w:rsid w:val="00F873B1"/>
    <w:rsid w:val="00F876AC"/>
    <w:rsid w:val="00F87925"/>
    <w:rsid w:val="00F929F8"/>
    <w:rsid w:val="00F96912"/>
    <w:rsid w:val="00FA2A34"/>
    <w:rsid w:val="00FA491C"/>
    <w:rsid w:val="00FA593D"/>
    <w:rsid w:val="00FB0528"/>
    <w:rsid w:val="00FB25B4"/>
    <w:rsid w:val="00FB2EDD"/>
    <w:rsid w:val="00FC0530"/>
    <w:rsid w:val="00FC194A"/>
    <w:rsid w:val="00FC47EF"/>
    <w:rsid w:val="00FD063F"/>
    <w:rsid w:val="00FD1D29"/>
    <w:rsid w:val="00FD6CBD"/>
    <w:rsid w:val="00FE1912"/>
    <w:rsid w:val="00FE3B5A"/>
    <w:rsid w:val="00FE4C71"/>
    <w:rsid w:val="00FE54CD"/>
    <w:rsid w:val="00FF0E38"/>
    <w:rsid w:val="00FF105B"/>
    <w:rsid w:val="00FF3286"/>
    <w:rsid w:val="00FF4123"/>
    <w:rsid w:val="00FF7650"/>
    <w:rsid w:val="04FBA45A"/>
    <w:rsid w:val="082C0FD9"/>
    <w:rsid w:val="09658FCE"/>
    <w:rsid w:val="0B8C348E"/>
    <w:rsid w:val="10261A04"/>
    <w:rsid w:val="1C395BBA"/>
    <w:rsid w:val="2AA008A1"/>
    <w:rsid w:val="2ACC92B6"/>
    <w:rsid w:val="2B943725"/>
    <w:rsid w:val="2D68B2B4"/>
    <w:rsid w:val="2DF05EBB"/>
    <w:rsid w:val="427C7D28"/>
    <w:rsid w:val="427FC838"/>
    <w:rsid w:val="4A014BD5"/>
    <w:rsid w:val="4AE8D70C"/>
    <w:rsid w:val="500E045B"/>
    <w:rsid w:val="529FF1E2"/>
    <w:rsid w:val="561EE8C3"/>
    <w:rsid w:val="59500708"/>
    <w:rsid w:val="5C3A7258"/>
    <w:rsid w:val="628D836A"/>
    <w:rsid w:val="682D6DC1"/>
    <w:rsid w:val="6AD71654"/>
    <w:rsid w:val="6E8D4AF7"/>
    <w:rsid w:val="75326FFA"/>
    <w:rsid w:val="79A7CD15"/>
    <w:rsid w:val="79E0E7CF"/>
  </w:rsids>
  <m:mathPr>
    <m:mathFont m:val="Cambria Math"/>
    <m:brkBin m:val="before"/>
    <m:brkBinSub m:val="--"/>
    <m:smallFrac m:val="0"/>
    <m:dispDef/>
    <m:lMargin m:val="0"/>
    <m:rMargin m:val="0"/>
    <m:defJc m:val="centerGroup"/>
    <m:wrapIndent m:val="1440"/>
    <m:intLim m:val="subSup"/>
    <m:naryLim m:val="undOvr"/>
  </m:mathPr>
  <w:themeFontLang w:val="en-AU" w:eastAsia="zh-CN" w:bidi="mn-Mong-M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D8D366E"/>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EastAsia" w:hAnsi="Arial" w:cs="Times New Roman"/>
        <w:lang w:val="en-AU" w:eastAsia="zh-CN" w:bidi="ar-SA"/>
      </w:rPr>
    </w:rPrDefault>
    <w:pPrDefault/>
  </w:docDefaults>
  <w:latentStyles w:defLockedState="0" w:defUIPriority="99" w:defSemiHidden="0" w:defUnhideWhenUsed="0" w:defQFormat="0" w:count="376">
    <w:lsdException w:name="Normal" w:uiPriority="0" w:qFormat="1"/>
    <w:lsdException w:name="heading 1" w:semiHidden="1" w:uiPriority="9" w:qFormat="1"/>
    <w:lsdException w:name="heading 2" w:semiHidden="1" w:uiPriority="5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unhideWhenUsed="1"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semiHidden="1" w:uiPriority="22" w:unhideWhenUsed="1" w:qFormat="1"/>
    <w:lsdException w:name="Emphasis" w:semiHidden="1" w:uiPriority="20" w:unhideWhenUsed="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iPriority="0" w:unhideWhenUsed="1"/>
    <w:lsdException w:name="Outline List 2" w:semiHidden="1" w:unhideWhenUsed="1"/>
    <w:lsdException w:name="Outline List 3" w:semiHidden="1" w:uiPriority="0"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unhideWhenUsed="1" w:qFormat="1"/>
    <w:lsdException w:name="Intense Quote" w:semiHidden="1" w:uiPriority="30"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semiHidden="1" w:uiPriority="21" w:unhideWhenUsed="1" w:qFormat="1"/>
    <w:lsdException w:name="Subtle Reference" w:semiHidden="1" w:uiPriority="31" w:unhideWhenUsed="1" w:qFormat="1"/>
    <w:lsdException w:name="Intense Reference" w:semiHidden="1" w:uiPriority="32" w:unhideWhenUsed="1" w:qFormat="1"/>
    <w:lsdException w:name="Book Title" w:semiHidden="1" w:uiPriority="33"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qFormat/>
    <w:rsid w:val="00644C23"/>
  </w:style>
  <w:style w:type="paragraph" w:styleId="Heading1">
    <w:name w:val="heading 1"/>
    <w:basedOn w:val="Normal"/>
    <w:next w:val="Normal"/>
    <w:link w:val="Heading1Char"/>
    <w:uiPriority w:val="9"/>
    <w:semiHidden/>
    <w:qFormat/>
    <w:rsid w:val="005314FA"/>
    <w:pPr>
      <w:keepNext/>
      <w:keepLines/>
      <w:numPr>
        <w:numId w:val="19"/>
      </w:numPr>
      <w:spacing w:before="240"/>
      <w:outlineLvl w:val="0"/>
    </w:pPr>
    <w:rPr>
      <w:rFonts w:asciiTheme="majorHAnsi" w:eastAsiaTheme="majorEastAsia" w:hAnsiTheme="majorHAnsi" w:cstheme="majorBidi"/>
      <w:color w:val="365F91" w:themeColor="accent1" w:themeShade="BF"/>
      <w:sz w:val="32"/>
      <w:szCs w:val="32"/>
    </w:rPr>
  </w:style>
  <w:style w:type="paragraph" w:styleId="Heading2">
    <w:name w:val="heading 2"/>
    <w:aliases w:val="H2"/>
    <w:next w:val="PlainParagraph"/>
    <w:link w:val="Heading2Char"/>
    <w:uiPriority w:val="59"/>
    <w:qFormat/>
    <w:rsid w:val="00945C8A"/>
    <w:pPr>
      <w:keepNext/>
      <w:keepLines/>
      <w:numPr>
        <w:ilvl w:val="1"/>
        <w:numId w:val="19"/>
      </w:numPr>
      <w:spacing w:before="200" w:line="280" w:lineRule="atLeast"/>
      <w:outlineLvl w:val="1"/>
    </w:pPr>
    <w:rPr>
      <w:rFonts w:eastAsia="Times New Roman" w:cs="Arial"/>
      <w:b/>
      <w:bCs/>
      <w:iCs/>
      <w:sz w:val="22"/>
      <w:szCs w:val="28"/>
      <w:lang w:eastAsia="en-AU"/>
    </w:rPr>
  </w:style>
  <w:style w:type="paragraph" w:styleId="Heading3">
    <w:name w:val="heading 3"/>
    <w:basedOn w:val="Normal"/>
    <w:next w:val="Normal"/>
    <w:link w:val="Heading3Char"/>
    <w:uiPriority w:val="9"/>
    <w:semiHidden/>
    <w:unhideWhenUsed/>
    <w:qFormat/>
    <w:rsid w:val="00CE24E3"/>
    <w:pPr>
      <w:keepNext/>
      <w:keepLines/>
      <w:numPr>
        <w:ilvl w:val="2"/>
        <w:numId w:val="19"/>
      </w:numPr>
      <w:spacing w:before="40"/>
      <w:outlineLvl w:val="2"/>
    </w:pPr>
    <w:rPr>
      <w:rFonts w:asciiTheme="majorHAnsi" w:eastAsiaTheme="majorEastAsia" w:hAnsiTheme="majorHAnsi" w:cstheme="majorBidi"/>
      <w:color w:val="243F60" w:themeColor="accent1" w:themeShade="7F"/>
      <w:sz w:val="24"/>
      <w:szCs w:val="24"/>
    </w:rPr>
  </w:style>
  <w:style w:type="paragraph" w:styleId="Heading4">
    <w:name w:val="heading 4"/>
    <w:basedOn w:val="Normal"/>
    <w:next w:val="Normal"/>
    <w:link w:val="Heading4Char"/>
    <w:uiPriority w:val="9"/>
    <w:semiHidden/>
    <w:unhideWhenUsed/>
    <w:qFormat/>
    <w:rsid w:val="005314FA"/>
    <w:pPr>
      <w:keepNext/>
      <w:keepLines/>
      <w:numPr>
        <w:ilvl w:val="3"/>
        <w:numId w:val="19"/>
      </w:numPr>
      <w:spacing w:before="40"/>
      <w:outlineLvl w:val="3"/>
    </w:pPr>
    <w:rPr>
      <w:rFonts w:asciiTheme="majorHAnsi" w:eastAsiaTheme="majorEastAsia" w:hAnsiTheme="majorHAnsi" w:cstheme="majorBidi"/>
      <w:i/>
      <w:iCs/>
      <w:color w:val="365F91" w:themeColor="accent1" w:themeShade="BF"/>
    </w:rPr>
  </w:style>
  <w:style w:type="paragraph" w:styleId="Heading5">
    <w:name w:val="heading 5"/>
    <w:basedOn w:val="Normal"/>
    <w:next w:val="Normal"/>
    <w:link w:val="Heading5Char"/>
    <w:uiPriority w:val="9"/>
    <w:semiHidden/>
    <w:unhideWhenUsed/>
    <w:qFormat/>
    <w:rsid w:val="005314FA"/>
    <w:pPr>
      <w:keepNext/>
      <w:keepLines/>
      <w:numPr>
        <w:ilvl w:val="4"/>
        <w:numId w:val="19"/>
      </w:numPr>
      <w:spacing w:before="40"/>
      <w:outlineLvl w:val="4"/>
    </w:pPr>
    <w:rPr>
      <w:rFonts w:asciiTheme="majorHAnsi" w:eastAsiaTheme="majorEastAsia" w:hAnsiTheme="majorHAnsi" w:cstheme="majorBidi"/>
      <w:color w:val="365F91" w:themeColor="accent1" w:themeShade="BF"/>
    </w:rPr>
  </w:style>
  <w:style w:type="paragraph" w:styleId="Heading6">
    <w:name w:val="heading 6"/>
    <w:basedOn w:val="Normal"/>
    <w:next w:val="Normal"/>
    <w:link w:val="Heading6Char"/>
    <w:uiPriority w:val="9"/>
    <w:semiHidden/>
    <w:unhideWhenUsed/>
    <w:qFormat/>
    <w:rsid w:val="005314FA"/>
    <w:pPr>
      <w:keepNext/>
      <w:keepLines/>
      <w:numPr>
        <w:ilvl w:val="5"/>
        <w:numId w:val="19"/>
      </w:numPr>
      <w:spacing w:before="40"/>
      <w:outlineLvl w:val="5"/>
    </w:pPr>
    <w:rPr>
      <w:rFonts w:asciiTheme="majorHAnsi" w:eastAsiaTheme="majorEastAsia" w:hAnsiTheme="majorHAnsi" w:cstheme="majorBidi"/>
      <w:color w:val="243F60" w:themeColor="accent1" w:themeShade="7F"/>
    </w:rPr>
  </w:style>
  <w:style w:type="paragraph" w:styleId="Heading7">
    <w:name w:val="heading 7"/>
    <w:basedOn w:val="Normal"/>
    <w:next w:val="Normal"/>
    <w:link w:val="Heading7Char"/>
    <w:uiPriority w:val="9"/>
    <w:semiHidden/>
    <w:unhideWhenUsed/>
    <w:qFormat/>
    <w:rsid w:val="005314FA"/>
    <w:pPr>
      <w:keepNext/>
      <w:keepLines/>
      <w:numPr>
        <w:ilvl w:val="6"/>
        <w:numId w:val="19"/>
      </w:numPr>
      <w:spacing w:before="40"/>
      <w:outlineLvl w:val="6"/>
    </w:pPr>
    <w:rPr>
      <w:rFonts w:asciiTheme="majorHAnsi" w:eastAsiaTheme="majorEastAsia" w:hAnsiTheme="majorHAnsi" w:cstheme="majorBidi"/>
      <w:i/>
      <w:iCs/>
      <w:color w:val="243F60" w:themeColor="accent1" w:themeShade="7F"/>
    </w:rPr>
  </w:style>
  <w:style w:type="paragraph" w:styleId="Heading8">
    <w:name w:val="heading 8"/>
    <w:basedOn w:val="Normal"/>
    <w:next w:val="Normal"/>
    <w:link w:val="Heading8Char"/>
    <w:uiPriority w:val="9"/>
    <w:semiHidden/>
    <w:unhideWhenUsed/>
    <w:qFormat/>
    <w:rsid w:val="005314FA"/>
    <w:pPr>
      <w:keepNext/>
      <w:keepLines/>
      <w:numPr>
        <w:ilvl w:val="7"/>
        <w:numId w:val="19"/>
      </w:numPr>
      <w:spacing w:before="4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5314FA"/>
    <w:pPr>
      <w:keepNext/>
      <w:keepLines/>
      <w:numPr>
        <w:ilvl w:val="8"/>
        <w:numId w:val="19"/>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MELegal1">
    <w:name w:val="ME Legal 1"/>
    <w:basedOn w:val="Normal"/>
    <w:qFormat/>
    <w:rsid w:val="00AA7CB5"/>
    <w:pPr>
      <w:numPr>
        <w:numId w:val="8"/>
      </w:numPr>
      <w:spacing w:after="200"/>
      <w:outlineLvl w:val="0"/>
    </w:pPr>
  </w:style>
  <w:style w:type="paragraph" w:customStyle="1" w:styleId="MELegal2">
    <w:name w:val="ME Legal 2"/>
    <w:basedOn w:val="Normal"/>
    <w:qFormat/>
    <w:rsid w:val="00AA7CB5"/>
    <w:pPr>
      <w:numPr>
        <w:ilvl w:val="1"/>
        <w:numId w:val="8"/>
      </w:numPr>
      <w:spacing w:after="200"/>
      <w:outlineLvl w:val="1"/>
    </w:pPr>
  </w:style>
  <w:style w:type="paragraph" w:customStyle="1" w:styleId="MELegal3">
    <w:name w:val="ME Legal 3"/>
    <w:basedOn w:val="Normal"/>
    <w:qFormat/>
    <w:rsid w:val="00AA7CB5"/>
    <w:pPr>
      <w:numPr>
        <w:ilvl w:val="2"/>
        <w:numId w:val="8"/>
      </w:numPr>
      <w:spacing w:after="200"/>
      <w:outlineLvl w:val="2"/>
    </w:pPr>
  </w:style>
  <w:style w:type="paragraph" w:customStyle="1" w:styleId="MELegal4">
    <w:name w:val="ME Legal 4"/>
    <w:basedOn w:val="Normal"/>
    <w:qFormat/>
    <w:rsid w:val="00AA7CB5"/>
    <w:pPr>
      <w:numPr>
        <w:ilvl w:val="3"/>
        <w:numId w:val="8"/>
      </w:numPr>
      <w:spacing w:after="200"/>
      <w:outlineLvl w:val="3"/>
    </w:pPr>
  </w:style>
  <w:style w:type="paragraph" w:customStyle="1" w:styleId="MELegal5">
    <w:name w:val="ME Legal 5"/>
    <w:basedOn w:val="Normal"/>
    <w:qFormat/>
    <w:rsid w:val="00AA7CB5"/>
    <w:pPr>
      <w:numPr>
        <w:ilvl w:val="4"/>
        <w:numId w:val="8"/>
      </w:numPr>
      <w:spacing w:after="200"/>
      <w:ind w:left="2721"/>
      <w:outlineLvl w:val="4"/>
    </w:pPr>
  </w:style>
  <w:style w:type="paragraph" w:customStyle="1" w:styleId="MELegal6">
    <w:name w:val="ME Legal 6"/>
    <w:basedOn w:val="Normal"/>
    <w:qFormat/>
    <w:rsid w:val="00AA7CB5"/>
    <w:pPr>
      <w:numPr>
        <w:ilvl w:val="5"/>
        <w:numId w:val="8"/>
      </w:numPr>
      <w:spacing w:after="200"/>
      <w:outlineLvl w:val="5"/>
    </w:pPr>
  </w:style>
  <w:style w:type="paragraph" w:customStyle="1" w:styleId="MEBasic1">
    <w:name w:val="ME Basic 1"/>
    <w:basedOn w:val="Normal"/>
    <w:uiPriority w:val="1"/>
    <w:qFormat/>
    <w:rsid w:val="00AA7CB5"/>
    <w:pPr>
      <w:numPr>
        <w:numId w:val="7"/>
      </w:numPr>
      <w:spacing w:after="200"/>
      <w:outlineLvl w:val="0"/>
    </w:pPr>
  </w:style>
  <w:style w:type="paragraph" w:customStyle="1" w:styleId="METitle1">
    <w:name w:val="ME Title 1"/>
    <w:basedOn w:val="Normal"/>
    <w:next w:val="Normal"/>
    <w:uiPriority w:val="2"/>
    <w:qFormat/>
    <w:rsid w:val="00EB2700"/>
    <w:pPr>
      <w:keepNext/>
      <w:outlineLvl w:val="0"/>
    </w:pPr>
    <w:rPr>
      <w:b/>
      <w:sz w:val="24"/>
    </w:rPr>
  </w:style>
  <w:style w:type="paragraph" w:customStyle="1" w:styleId="METitle2">
    <w:name w:val="ME Title 2"/>
    <w:basedOn w:val="Normal"/>
    <w:next w:val="Normal"/>
    <w:uiPriority w:val="2"/>
    <w:qFormat/>
    <w:rsid w:val="00724FA4"/>
    <w:pPr>
      <w:keepNext/>
      <w:outlineLvl w:val="0"/>
    </w:pPr>
    <w:rPr>
      <w:b/>
      <w:sz w:val="22"/>
    </w:rPr>
  </w:style>
  <w:style w:type="paragraph" w:customStyle="1" w:styleId="METitle3">
    <w:name w:val="ME Title 3"/>
    <w:basedOn w:val="Normal"/>
    <w:next w:val="Normal"/>
    <w:uiPriority w:val="2"/>
    <w:qFormat/>
    <w:rsid w:val="00724FA4"/>
    <w:pPr>
      <w:keepNext/>
      <w:outlineLvl w:val="0"/>
    </w:pPr>
    <w:rPr>
      <w:b/>
      <w:i/>
      <w:sz w:val="22"/>
    </w:rPr>
  </w:style>
  <w:style w:type="paragraph" w:customStyle="1" w:styleId="MEBasic2">
    <w:name w:val="ME Basic 2"/>
    <w:basedOn w:val="Normal"/>
    <w:uiPriority w:val="1"/>
    <w:qFormat/>
    <w:rsid w:val="00AA7CB5"/>
    <w:pPr>
      <w:numPr>
        <w:ilvl w:val="1"/>
        <w:numId w:val="7"/>
      </w:numPr>
      <w:spacing w:after="200"/>
      <w:outlineLvl w:val="1"/>
    </w:pPr>
  </w:style>
  <w:style w:type="paragraph" w:styleId="Header">
    <w:name w:val="header"/>
    <w:basedOn w:val="Normal"/>
    <w:link w:val="HeaderChar"/>
    <w:uiPriority w:val="99"/>
    <w:unhideWhenUsed/>
    <w:rsid w:val="00AA7CB5"/>
    <w:pPr>
      <w:tabs>
        <w:tab w:val="center" w:pos="4678"/>
        <w:tab w:val="right" w:pos="9356"/>
      </w:tabs>
    </w:pPr>
  </w:style>
  <w:style w:type="character" w:customStyle="1" w:styleId="HeaderChar">
    <w:name w:val="Header Char"/>
    <w:basedOn w:val="DefaultParagraphFont"/>
    <w:link w:val="Header"/>
    <w:uiPriority w:val="99"/>
    <w:rsid w:val="00AA7CB5"/>
    <w:rPr>
      <w:rFonts w:ascii="Times New Roman" w:hAnsi="Times New Roman"/>
    </w:rPr>
  </w:style>
  <w:style w:type="paragraph" w:styleId="Footer">
    <w:name w:val="footer"/>
    <w:basedOn w:val="Normal"/>
    <w:link w:val="FooterChar"/>
    <w:uiPriority w:val="99"/>
    <w:rsid w:val="00866306"/>
    <w:pPr>
      <w:tabs>
        <w:tab w:val="center" w:pos="4678"/>
        <w:tab w:val="right" w:pos="9356"/>
      </w:tabs>
    </w:pPr>
    <w:rPr>
      <w:sz w:val="16"/>
    </w:rPr>
  </w:style>
  <w:style w:type="character" w:customStyle="1" w:styleId="FooterChar">
    <w:name w:val="Footer Char"/>
    <w:basedOn w:val="DefaultParagraphFont"/>
    <w:link w:val="Footer"/>
    <w:uiPriority w:val="99"/>
    <w:rsid w:val="00866306"/>
    <w:rPr>
      <w:sz w:val="16"/>
    </w:rPr>
  </w:style>
  <w:style w:type="paragraph" w:styleId="ListParagraph">
    <w:name w:val="List Paragraph"/>
    <w:basedOn w:val="Normal"/>
    <w:uiPriority w:val="34"/>
    <w:semiHidden/>
    <w:unhideWhenUsed/>
    <w:qFormat/>
    <w:rsid w:val="00AA7CB5"/>
    <w:pPr>
      <w:ind w:left="720"/>
    </w:pPr>
  </w:style>
  <w:style w:type="paragraph" w:customStyle="1" w:styleId="MEChapterheading">
    <w:name w:val="ME Chapter heading"/>
    <w:basedOn w:val="Normal"/>
    <w:next w:val="Normal"/>
    <w:uiPriority w:val="7"/>
    <w:qFormat/>
    <w:rsid w:val="00F20406"/>
    <w:pPr>
      <w:spacing w:after="360" w:line="480" w:lineRule="exact"/>
      <w:outlineLvl w:val="0"/>
    </w:pPr>
    <w:rPr>
      <w:rFonts w:eastAsia="Times New Roman" w:cs="Angsana New"/>
      <w:spacing w:val="-10"/>
      <w:sz w:val="48"/>
      <w:szCs w:val="48"/>
      <w:lang w:bidi="th-TH"/>
    </w:rPr>
  </w:style>
  <w:style w:type="paragraph" w:customStyle="1" w:styleId="MESubheading">
    <w:name w:val="ME Sub heading"/>
    <w:basedOn w:val="Normal"/>
    <w:next w:val="Normal"/>
    <w:uiPriority w:val="7"/>
    <w:qFormat/>
    <w:rsid w:val="00F20406"/>
    <w:pPr>
      <w:keepNext/>
      <w:keepLines/>
      <w:spacing w:before="400" w:after="120" w:line="280" w:lineRule="exact"/>
      <w:outlineLvl w:val="0"/>
    </w:pPr>
    <w:rPr>
      <w:rFonts w:eastAsia="Times New Roman" w:cs="Angsana New"/>
      <w:spacing w:val="-6"/>
      <w:sz w:val="28"/>
      <w:szCs w:val="40"/>
      <w:lang w:bidi="th-TH"/>
    </w:rPr>
  </w:style>
  <w:style w:type="paragraph" w:customStyle="1" w:styleId="MEBasic3">
    <w:name w:val="ME Basic 3"/>
    <w:basedOn w:val="Normal"/>
    <w:uiPriority w:val="1"/>
    <w:qFormat/>
    <w:rsid w:val="00AA7CB5"/>
    <w:pPr>
      <w:numPr>
        <w:ilvl w:val="2"/>
        <w:numId w:val="7"/>
      </w:numPr>
      <w:spacing w:after="200"/>
      <w:ind w:left="2041"/>
      <w:outlineLvl w:val="2"/>
    </w:pPr>
  </w:style>
  <w:style w:type="paragraph" w:customStyle="1" w:styleId="MEBasic4">
    <w:name w:val="ME Basic 4"/>
    <w:basedOn w:val="Normal"/>
    <w:uiPriority w:val="1"/>
    <w:qFormat/>
    <w:rsid w:val="00AA7CB5"/>
    <w:pPr>
      <w:numPr>
        <w:ilvl w:val="3"/>
        <w:numId w:val="7"/>
      </w:numPr>
      <w:spacing w:after="200"/>
      <w:ind w:left="2721"/>
      <w:outlineLvl w:val="3"/>
    </w:pPr>
  </w:style>
  <w:style w:type="paragraph" w:customStyle="1" w:styleId="MEBasic5">
    <w:name w:val="ME Basic 5"/>
    <w:basedOn w:val="Normal"/>
    <w:uiPriority w:val="1"/>
    <w:qFormat/>
    <w:rsid w:val="00AA7CB5"/>
    <w:pPr>
      <w:numPr>
        <w:ilvl w:val="4"/>
        <w:numId w:val="7"/>
      </w:numPr>
      <w:spacing w:after="200"/>
      <w:ind w:left="3402"/>
      <w:outlineLvl w:val="4"/>
    </w:pPr>
  </w:style>
  <w:style w:type="paragraph" w:customStyle="1" w:styleId="MENoIndent1">
    <w:name w:val="ME NoIndent 1"/>
    <w:basedOn w:val="Normal"/>
    <w:uiPriority w:val="3"/>
    <w:qFormat/>
    <w:rsid w:val="00AA7CB5"/>
    <w:pPr>
      <w:numPr>
        <w:numId w:val="9"/>
      </w:numPr>
      <w:outlineLvl w:val="0"/>
    </w:pPr>
  </w:style>
  <w:style w:type="paragraph" w:customStyle="1" w:styleId="MENoIndent2">
    <w:name w:val="ME NoIndent 2"/>
    <w:basedOn w:val="Normal"/>
    <w:uiPriority w:val="3"/>
    <w:qFormat/>
    <w:rsid w:val="00AA7CB5"/>
    <w:pPr>
      <w:numPr>
        <w:ilvl w:val="1"/>
        <w:numId w:val="9"/>
      </w:numPr>
      <w:outlineLvl w:val="1"/>
    </w:pPr>
  </w:style>
  <w:style w:type="paragraph" w:customStyle="1" w:styleId="MENoIndent3">
    <w:name w:val="ME NoIndent 3"/>
    <w:basedOn w:val="Normal"/>
    <w:uiPriority w:val="3"/>
    <w:qFormat/>
    <w:rsid w:val="00AA7CB5"/>
    <w:pPr>
      <w:numPr>
        <w:ilvl w:val="2"/>
        <w:numId w:val="9"/>
      </w:numPr>
      <w:outlineLvl w:val="2"/>
    </w:pPr>
  </w:style>
  <w:style w:type="paragraph" w:customStyle="1" w:styleId="MENoIndent4">
    <w:name w:val="ME NoIndent 4"/>
    <w:basedOn w:val="Normal"/>
    <w:uiPriority w:val="3"/>
    <w:qFormat/>
    <w:rsid w:val="00AA7CB5"/>
    <w:pPr>
      <w:numPr>
        <w:ilvl w:val="3"/>
        <w:numId w:val="9"/>
      </w:numPr>
      <w:outlineLvl w:val="3"/>
    </w:pPr>
  </w:style>
  <w:style w:type="paragraph" w:customStyle="1" w:styleId="MENoIndent5">
    <w:name w:val="ME NoIndent 5"/>
    <w:basedOn w:val="Normal"/>
    <w:uiPriority w:val="3"/>
    <w:qFormat/>
    <w:rsid w:val="00AA7CB5"/>
    <w:pPr>
      <w:numPr>
        <w:ilvl w:val="4"/>
        <w:numId w:val="9"/>
      </w:numPr>
      <w:outlineLvl w:val="4"/>
    </w:pPr>
  </w:style>
  <w:style w:type="paragraph" w:customStyle="1" w:styleId="MENoIndent6">
    <w:name w:val="ME NoIndent 6"/>
    <w:basedOn w:val="Normal"/>
    <w:uiPriority w:val="3"/>
    <w:qFormat/>
    <w:rsid w:val="00AA7CB5"/>
    <w:pPr>
      <w:numPr>
        <w:ilvl w:val="5"/>
        <w:numId w:val="9"/>
      </w:numPr>
      <w:outlineLvl w:val="5"/>
    </w:pPr>
  </w:style>
  <w:style w:type="paragraph" w:customStyle="1" w:styleId="MENumber1">
    <w:name w:val="ME Number 1"/>
    <w:basedOn w:val="Normal"/>
    <w:uiPriority w:val="3"/>
    <w:qFormat/>
    <w:rsid w:val="00AA7CB5"/>
    <w:pPr>
      <w:numPr>
        <w:numId w:val="10"/>
      </w:numPr>
      <w:spacing w:after="200"/>
      <w:outlineLvl w:val="0"/>
    </w:pPr>
  </w:style>
  <w:style w:type="paragraph" w:customStyle="1" w:styleId="MENumber2">
    <w:name w:val="ME Number 2"/>
    <w:basedOn w:val="Normal"/>
    <w:uiPriority w:val="3"/>
    <w:qFormat/>
    <w:rsid w:val="00AA7CB5"/>
    <w:pPr>
      <w:numPr>
        <w:ilvl w:val="1"/>
        <w:numId w:val="10"/>
      </w:numPr>
      <w:spacing w:after="200"/>
      <w:outlineLvl w:val="1"/>
    </w:pPr>
  </w:style>
  <w:style w:type="paragraph" w:customStyle="1" w:styleId="MENumber3">
    <w:name w:val="ME Number 3"/>
    <w:basedOn w:val="Normal"/>
    <w:uiPriority w:val="3"/>
    <w:qFormat/>
    <w:rsid w:val="00AA7CB5"/>
    <w:pPr>
      <w:numPr>
        <w:ilvl w:val="2"/>
        <w:numId w:val="10"/>
      </w:numPr>
      <w:spacing w:after="200"/>
      <w:ind w:left="2041"/>
      <w:outlineLvl w:val="2"/>
    </w:pPr>
  </w:style>
  <w:style w:type="paragraph" w:customStyle="1" w:styleId="MENumber4">
    <w:name w:val="ME Number 4"/>
    <w:basedOn w:val="Normal"/>
    <w:uiPriority w:val="3"/>
    <w:qFormat/>
    <w:rsid w:val="00AA7CB5"/>
    <w:pPr>
      <w:numPr>
        <w:ilvl w:val="3"/>
        <w:numId w:val="10"/>
      </w:numPr>
      <w:spacing w:after="200"/>
      <w:ind w:left="2721"/>
      <w:outlineLvl w:val="3"/>
    </w:pPr>
  </w:style>
  <w:style w:type="paragraph" w:customStyle="1" w:styleId="MENumber5">
    <w:name w:val="ME Number 5"/>
    <w:basedOn w:val="Normal"/>
    <w:uiPriority w:val="3"/>
    <w:qFormat/>
    <w:rsid w:val="00AA7CB5"/>
    <w:pPr>
      <w:numPr>
        <w:ilvl w:val="4"/>
        <w:numId w:val="10"/>
      </w:numPr>
      <w:spacing w:after="200"/>
      <w:ind w:left="3402"/>
      <w:outlineLvl w:val="4"/>
    </w:pPr>
  </w:style>
  <w:style w:type="paragraph" w:customStyle="1" w:styleId="MENumber6">
    <w:name w:val="ME Number 6"/>
    <w:basedOn w:val="Normal"/>
    <w:uiPriority w:val="3"/>
    <w:qFormat/>
    <w:rsid w:val="00AA7CB5"/>
    <w:pPr>
      <w:numPr>
        <w:ilvl w:val="5"/>
        <w:numId w:val="10"/>
      </w:numPr>
      <w:spacing w:after="200"/>
      <w:ind w:left="4082"/>
      <w:outlineLvl w:val="5"/>
    </w:pPr>
  </w:style>
  <w:style w:type="paragraph" w:customStyle="1" w:styleId="Legal1">
    <w:name w:val="Legal 1"/>
    <w:basedOn w:val="Normal"/>
    <w:uiPriority w:val="5"/>
    <w:qFormat/>
    <w:rsid w:val="00AA7CB5"/>
    <w:pPr>
      <w:numPr>
        <w:numId w:val="6"/>
      </w:numPr>
      <w:spacing w:after="200"/>
      <w:outlineLvl w:val="0"/>
    </w:pPr>
  </w:style>
  <w:style w:type="paragraph" w:customStyle="1" w:styleId="Legal2">
    <w:name w:val="Legal 2"/>
    <w:basedOn w:val="Normal"/>
    <w:uiPriority w:val="5"/>
    <w:qFormat/>
    <w:rsid w:val="00AA7CB5"/>
    <w:pPr>
      <w:numPr>
        <w:ilvl w:val="1"/>
        <w:numId w:val="6"/>
      </w:numPr>
      <w:spacing w:after="200"/>
      <w:outlineLvl w:val="1"/>
    </w:pPr>
  </w:style>
  <w:style w:type="paragraph" w:customStyle="1" w:styleId="Legal3">
    <w:name w:val="Legal 3"/>
    <w:basedOn w:val="Normal"/>
    <w:uiPriority w:val="5"/>
    <w:qFormat/>
    <w:rsid w:val="00AA7CB5"/>
    <w:pPr>
      <w:numPr>
        <w:ilvl w:val="2"/>
        <w:numId w:val="6"/>
      </w:numPr>
      <w:spacing w:after="200"/>
      <w:outlineLvl w:val="2"/>
    </w:pPr>
  </w:style>
  <w:style w:type="paragraph" w:customStyle="1" w:styleId="Legal4">
    <w:name w:val="Legal 4"/>
    <w:basedOn w:val="Normal"/>
    <w:uiPriority w:val="5"/>
    <w:qFormat/>
    <w:rsid w:val="00AA7CB5"/>
    <w:pPr>
      <w:numPr>
        <w:ilvl w:val="3"/>
        <w:numId w:val="6"/>
      </w:numPr>
      <w:spacing w:after="200"/>
      <w:outlineLvl w:val="3"/>
    </w:pPr>
  </w:style>
  <w:style w:type="paragraph" w:customStyle="1" w:styleId="Legal5">
    <w:name w:val="Legal 5"/>
    <w:basedOn w:val="Normal"/>
    <w:uiPriority w:val="5"/>
    <w:qFormat/>
    <w:rsid w:val="00AA7CB5"/>
    <w:pPr>
      <w:numPr>
        <w:ilvl w:val="4"/>
        <w:numId w:val="6"/>
      </w:numPr>
      <w:spacing w:after="200"/>
      <w:outlineLvl w:val="4"/>
    </w:pPr>
  </w:style>
  <w:style w:type="paragraph" w:customStyle="1" w:styleId="Legal6">
    <w:name w:val="Legal 6"/>
    <w:basedOn w:val="Normal"/>
    <w:uiPriority w:val="5"/>
    <w:qFormat/>
    <w:rsid w:val="00AA7CB5"/>
    <w:pPr>
      <w:numPr>
        <w:ilvl w:val="5"/>
        <w:numId w:val="6"/>
      </w:numPr>
      <w:spacing w:after="200"/>
      <w:outlineLvl w:val="5"/>
    </w:pPr>
  </w:style>
  <w:style w:type="numbering" w:customStyle="1" w:styleId="MELegal">
    <w:name w:val="ME Legal"/>
    <w:uiPriority w:val="99"/>
    <w:rsid w:val="00AA7CB5"/>
    <w:pPr>
      <w:numPr>
        <w:numId w:val="1"/>
      </w:numPr>
    </w:pPr>
  </w:style>
  <w:style w:type="numbering" w:customStyle="1" w:styleId="MEBasic">
    <w:name w:val="ME Basic"/>
    <w:uiPriority w:val="99"/>
    <w:rsid w:val="00AA7CB5"/>
    <w:pPr>
      <w:numPr>
        <w:numId w:val="2"/>
      </w:numPr>
    </w:pPr>
  </w:style>
  <w:style w:type="numbering" w:customStyle="1" w:styleId="MENoIndent">
    <w:name w:val="ME NoIndent"/>
    <w:uiPriority w:val="99"/>
    <w:rsid w:val="00AA7CB5"/>
    <w:pPr>
      <w:numPr>
        <w:numId w:val="3"/>
      </w:numPr>
    </w:pPr>
  </w:style>
  <w:style w:type="numbering" w:customStyle="1" w:styleId="MENumber">
    <w:name w:val="ME Number"/>
    <w:uiPriority w:val="99"/>
    <w:rsid w:val="00AA7CB5"/>
    <w:pPr>
      <w:numPr>
        <w:numId w:val="4"/>
      </w:numPr>
    </w:pPr>
  </w:style>
  <w:style w:type="numbering" w:customStyle="1" w:styleId="Legal">
    <w:name w:val="Legal"/>
    <w:uiPriority w:val="99"/>
    <w:rsid w:val="00AA7CB5"/>
    <w:pPr>
      <w:numPr>
        <w:numId w:val="5"/>
      </w:numPr>
    </w:pPr>
  </w:style>
  <w:style w:type="paragraph" w:customStyle="1" w:styleId="MELegal7">
    <w:name w:val="ME Legal 7"/>
    <w:basedOn w:val="Normal"/>
    <w:semiHidden/>
    <w:unhideWhenUsed/>
    <w:qFormat/>
    <w:rsid w:val="00AA7CB5"/>
    <w:pPr>
      <w:numPr>
        <w:ilvl w:val="6"/>
        <w:numId w:val="8"/>
      </w:numPr>
      <w:tabs>
        <w:tab w:val="clear" w:pos="4082"/>
        <w:tab w:val="num" w:pos="360"/>
      </w:tabs>
      <w:spacing w:after="200"/>
      <w:ind w:left="0" w:firstLine="0"/>
    </w:pPr>
  </w:style>
  <w:style w:type="paragraph" w:customStyle="1" w:styleId="MELegal8">
    <w:name w:val="ME Legal 8"/>
    <w:basedOn w:val="Normal"/>
    <w:semiHidden/>
    <w:unhideWhenUsed/>
    <w:qFormat/>
    <w:rsid w:val="00AA7CB5"/>
    <w:pPr>
      <w:numPr>
        <w:ilvl w:val="7"/>
        <w:numId w:val="8"/>
      </w:numPr>
      <w:tabs>
        <w:tab w:val="clear" w:pos="4763"/>
        <w:tab w:val="num" w:pos="360"/>
      </w:tabs>
      <w:spacing w:after="200"/>
      <w:ind w:left="4762" w:hanging="680"/>
    </w:pPr>
  </w:style>
  <w:style w:type="paragraph" w:customStyle="1" w:styleId="MELegal9">
    <w:name w:val="ME Legal 9"/>
    <w:basedOn w:val="Normal"/>
    <w:semiHidden/>
    <w:unhideWhenUsed/>
    <w:qFormat/>
    <w:rsid w:val="00AA7CB5"/>
    <w:pPr>
      <w:numPr>
        <w:ilvl w:val="8"/>
        <w:numId w:val="8"/>
      </w:numPr>
      <w:tabs>
        <w:tab w:val="clear" w:pos="5443"/>
        <w:tab w:val="num" w:pos="360"/>
      </w:tabs>
      <w:spacing w:after="200"/>
      <w:ind w:left="0" w:firstLine="0"/>
    </w:pPr>
  </w:style>
  <w:style w:type="paragraph" w:customStyle="1" w:styleId="MEBasic6">
    <w:name w:val="ME Basic 6"/>
    <w:basedOn w:val="Normal"/>
    <w:uiPriority w:val="1"/>
    <w:qFormat/>
    <w:rsid w:val="00AA7CB5"/>
    <w:pPr>
      <w:numPr>
        <w:ilvl w:val="5"/>
        <w:numId w:val="7"/>
      </w:numPr>
      <w:spacing w:after="200"/>
      <w:ind w:left="4082"/>
    </w:pPr>
  </w:style>
  <w:style w:type="paragraph" w:customStyle="1" w:styleId="MEBasic7">
    <w:name w:val="ME Basic 7"/>
    <w:basedOn w:val="Normal"/>
    <w:uiPriority w:val="1"/>
    <w:semiHidden/>
    <w:unhideWhenUsed/>
    <w:qFormat/>
    <w:rsid w:val="00AA7CB5"/>
    <w:pPr>
      <w:numPr>
        <w:ilvl w:val="6"/>
        <w:numId w:val="7"/>
      </w:numPr>
      <w:spacing w:after="200"/>
      <w:ind w:left="4762"/>
    </w:pPr>
  </w:style>
  <w:style w:type="paragraph" w:customStyle="1" w:styleId="MEBasic8">
    <w:name w:val="ME Basic 8"/>
    <w:basedOn w:val="Normal"/>
    <w:uiPriority w:val="1"/>
    <w:semiHidden/>
    <w:unhideWhenUsed/>
    <w:qFormat/>
    <w:rsid w:val="00AA7CB5"/>
    <w:pPr>
      <w:numPr>
        <w:ilvl w:val="7"/>
        <w:numId w:val="7"/>
      </w:numPr>
      <w:spacing w:after="200"/>
      <w:ind w:hanging="680"/>
    </w:pPr>
  </w:style>
  <w:style w:type="paragraph" w:customStyle="1" w:styleId="MEBasic9">
    <w:name w:val="ME Basic 9"/>
    <w:basedOn w:val="Normal"/>
    <w:uiPriority w:val="1"/>
    <w:semiHidden/>
    <w:unhideWhenUsed/>
    <w:qFormat/>
    <w:rsid w:val="00AA7CB5"/>
    <w:pPr>
      <w:numPr>
        <w:ilvl w:val="8"/>
        <w:numId w:val="7"/>
      </w:numPr>
      <w:spacing w:after="200"/>
      <w:ind w:left="6123" w:hanging="680"/>
    </w:pPr>
  </w:style>
  <w:style w:type="paragraph" w:customStyle="1" w:styleId="MENoIndent7">
    <w:name w:val="ME NoIndent 7"/>
    <w:basedOn w:val="Normal"/>
    <w:uiPriority w:val="3"/>
    <w:semiHidden/>
    <w:unhideWhenUsed/>
    <w:qFormat/>
    <w:rsid w:val="00AA7CB5"/>
    <w:pPr>
      <w:numPr>
        <w:ilvl w:val="6"/>
        <w:numId w:val="9"/>
      </w:numPr>
    </w:pPr>
  </w:style>
  <w:style w:type="paragraph" w:customStyle="1" w:styleId="MENoIndent8">
    <w:name w:val="ME NoIndent 8"/>
    <w:basedOn w:val="Normal"/>
    <w:uiPriority w:val="3"/>
    <w:semiHidden/>
    <w:unhideWhenUsed/>
    <w:qFormat/>
    <w:rsid w:val="00AA7CB5"/>
    <w:pPr>
      <w:numPr>
        <w:ilvl w:val="7"/>
        <w:numId w:val="9"/>
      </w:numPr>
    </w:pPr>
  </w:style>
  <w:style w:type="paragraph" w:customStyle="1" w:styleId="MENoIndent9">
    <w:name w:val="ME NoIndent 9"/>
    <w:basedOn w:val="Normal"/>
    <w:uiPriority w:val="3"/>
    <w:semiHidden/>
    <w:unhideWhenUsed/>
    <w:qFormat/>
    <w:rsid w:val="00AA7CB5"/>
    <w:pPr>
      <w:numPr>
        <w:ilvl w:val="8"/>
        <w:numId w:val="9"/>
      </w:numPr>
    </w:pPr>
  </w:style>
  <w:style w:type="paragraph" w:customStyle="1" w:styleId="MENumber7">
    <w:name w:val="ME Number 7"/>
    <w:basedOn w:val="Normal"/>
    <w:uiPriority w:val="3"/>
    <w:semiHidden/>
    <w:unhideWhenUsed/>
    <w:qFormat/>
    <w:rsid w:val="00AA7CB5"/>
    <w:pPr>
      <w:numPr>
        <w:ilvl w:val="6"/>
        <w:numId w:val="10"/>
      </w:numPr>
      <w:spacing w:after="200"/>
      <w:ind w:left="4762"/>
    </w:pPr>
  </w:style>
  <w:style w:type="paragraph" w:customStyle="1" w:styleId="MENumber8">
    <w:name w:val="ME Number 8"/>
    <w:basedOn w:val="Normal"/>
    <w:uiPriority w:val="3"/>
    <w:semiHidden/>
    <w:unhideWhenUsed/>
    <w:qFormat/>
    <w:rsid w:val="00AA7CB5"/>
    <w:pPr>
      <w:numPr>
        <w:ilvl w:val="7"/>
        <w:numId w:val="10"/>
      </w:numPr>
      <w:spacing w:after="200"/>
      <w:ind w:hanging="680"/>
    </w:pPr>
  </w:style>
  <w:style w:type="paragraph" w:customStyle="1" w:styleId="MENumber9">
    <w:name w:val="ME Number 9"/>
    <w:basedOn w:val="Normal"/>
    <w:uiPriority w:val="3"/>
    <w:semiHidden/>
    <w:unhideWhenUsed/>
    <w:qFormat/>
    <w:rsid w:val="00AA7CB5"/>
    <w:pPr>
      <w:numPr>
        <w:ilvl w:val="8"/>
        <w:numId w:val="10"/>
      </w:numPr>
      <w:spacing w:after="200"/>
      <w:ind w:left="6123" w:hanging="680"/>
    </w:pPr>
  </w:style>
  <w:style w:type="paragraph" w:customStyle="1" w:styleId="Legal7">
    <w:name w:val="Legal 7"/>
    <w:basedOn w:val="Normal"/>
    <w:uiPriority w:val="5"/>
    <w:semiHidden/>
    <w:unhideWhenUsed/>
    <w:qFormat/>
    <w:rsid w:val="00AA7CB5"/>
    <w:pPr>
      <w:numPr>
        <w:ilvl w:val="6"/>
        <w:numId w:val="6"/>
      </w:numPr>
      <w:spacing w:after="200"/>
    </w:pPr>
  </w:style>
  <w:style w:type="paragraph" w:customStyle="1" w:styleId="Legal8">
    <w:name w:val="Legal 8"/>
    <w:basedOn w:val="Normal"/>
    <w:uiPriority w:val="5"/>
    <w:semiHidden/>
    <w:unhideWhenUsed/>
    <w:qFormat/>
    <w:rsid w:val="00AA7CB5"/>
    <w:pPr>
      <w:numPr>
        <w:ilvl w:val="7"/>
        <w:numId w:val="6"/>
      </w:numPr>
      <w:spacing w:after="200"/>
    </w:pPr>
  </w:style>
  <w:style w:type="paragraph" w:customStyle="1" w:styleId="Legal9">
    <w:name w:val="Legal 9"/>
    <w:basedOn w:val="Normal"/>
    <w:uiPriority w:val="5"/>
    <w:semiHidden/>
    <w:unhideWhenUsed/>
    <w:qFormat/>
    <w:rsid w:val="00AA7CB5"/>
    <w:pPr>
      <w:numPr>
        <w:ilvl w:val="8"/>
        <w:numId w:val="6"/>
      </w:numPr>
      <w:spacing w:after="200"/>
    </w:pPr>
  </w:style>
  <w:style w:type="paragraph" w:customStyle="1" w:styleId="NormalSingle">
    <w:name w:val="NormalSingle"/>
    <w:basedOn w:val="Normal"/>
    <w:uiPriority w:val="2"/>
    <w:semiHidden/>
    <w:qFormat/>
    <w:rsid w:val="00AA7CB5"/>
  </w:style>
  <w:style w:type="table" w:customStyle="1" w:styleId="MEClassic">
    <w:name w:val="ME Classic"/>
    <w:basedOn w:val="TableNormal"/>
    <w:uiPriority w:val="99"/>
    <w:rsid w:val="00AA7CB5"/>
    <w:pPr>
      <w:spacing w:before="60" w:after="60" w:line="220" w:lineRule="atLeast"/>
    </w:pPr>
    <w:rPr>
      <w:sz w:val="18"/>
    </w:rPr>
    <w:tblPr>
      <w:tblBorders>
        <w:bottom w:val="single" w:sz="4" w:space="0" w:color="808080"/>
        <w:insideH w:val="single" w:sz="4" w:space="0" w:color="808080"/>
        <w:insideV w:val="single" w:sz="4" w:space="0" w:color="808080"/>
      </w:tblBorders>
    </w:tblPr>
    <w:tblStylePr w:type="firstRow">
      <w:rPr>
        <w:rFonts w:ascii="Arial" w:hAnsi="Arial"/>
        <w:b/>
        <w:color w:val="FFFFFF" w:themeColor="background1"/>
      </w:rPr>
      <w:tblPr/>
      <w:tcPr>
        <w:tcBorders>
          <w:insideV w:val="single" w:sz="4" w:space="0" w:color="FFFFFF" w:themeColor="background1"/>
        </w:tcBorders>
        <w:shd w:val="clear" w:color="auto" w:fill="808080"/>
      </w:tcPr>
    </w:tblStylePr>
  </w:style>
  <w:style w:type="table" w:styleId="TableGrid">
    <w:name w:val="Table Grid"/>
    <w:basedOn w:val="TableNormal"/>
    <w:rsid w:val="00AA7CB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ColumnHeading">
    <w:name w:val="Table Column Heading"/>
    <w:basedOn w:val="Normal"/>
    <w:uiPriority w:val="3"/>
    <w:qFormat/>
    <w:rsid w:val="00724FA4"/>
    <w:pPr>
      <w:spacing w:before="60" w:after="60" w:line="220" w:lineRule="atLeast"/>
    </w:pPr>
    <w:rPr>
      <w:rFonts w:ascii="Arial Bold" w:eastAsia="Times New Roman" w:hAnsi="Arial Bold" w:cs="Angsana New"/>
      <w:b/>
      <w:color w:val="FFFFFF" w:themeColor="background1"/>
      <w:sz w:val="18"/>
      <w:szCs w:val="22"/>
      <w:lang w:bidi="th-TH"/>
    </w:rPr>
  </w:style>
  <w:style w:type="paragraph" w:customStyle="1" w:styleId="Tablesubheading">
    <w:name w:val="Table sub heading"/>
    <w:basedOn w:val="Normal"/>
    <w:uiPriority w:val="3"/>
    <w:qFormat/>
    <w:rsid w:val="00724FA4"/>
    <w:pPr>
      <w:spacing w:before="60" w:after="60" w:line="220" w:lineRule="atLeast"/>
    </w:pPr>
    <w:rPr>
      <w:rFonts w:eastAsia="Times New Roman" w:cs="Angsana New"/>
      <w:b/>
      <w:color w:val="808080" w:themeColor="background1" w:themeShade="80"/>
      <w:sz w:val="18"/>
      <w:szCs w:val="22"/>
      <w:lang w:bidi="th-TH"/>
    </w:rPr>
  </w:style>
  <w:style w:type="paragraph" w:customStyle="1" w:styleId="TableText">
    <w:name w:val="Table Text"/>
    <w:basedOn w:val="Normal"/>
    <w:uiPriority w:val="3"/>
    <w:qFormat/>
    <w:rsid w:val="00AA7CB5"/>
    <w:pPr>
      <w:spacing w:before="60" w:after="60" w:line="220" w:lineRule="atLeast"/>
    </w:pPr>
    <w:rPr>
      <w:rFonts w:eastAsia="Times New Roman" w:cs="Angsana New"/>
      <w:sz w:val="18"/>
      <w:szCs w:val="22"/>
      <w:lang w:bidi="th-TH"/>
    </w:rPr>
  </w:style>
  <w:style w:type="table" w:styleId="LightShading-Accent4">
    <w:name w:val="Light Shading Accent 4"/>
    <w:basedOn w:val="TableNormal"/>
    <w:uiPriority w:val="60"/>
    <w:rsid w:val="00AA7CB5"/>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paragraph" w:styleId="EndnoteText">
    <w:name w:val="endnote text"/>
    <w:basedOn w:val="Normal"/>
    <w:link w:val="EndnoteTextChar"/>
    <w:uiPriority w:val="99"/>
    <w:semiHidden/>
    <w:unhideWhenUsed/>
    <w:rsid w:val="002D512D"/>
    <w:rPr>
      <w:rFonts w:cs="Arial"/>
      <w:sz w:val="16"/>
    </w:rPr>
  </w:style>
  <w:style w:type="character" w:customStyle="1" w:styleId="EndnoteTextChar">
    <w:name w:val="Endnote Text Char"/>
    <w:basedOn w:val="DefaultParagraphFont"/>
    <w:link w:val="EndnoteText"/>
    <w:uiPriority w:val="99"/>
    <w:semiHidden/>
    <w:rsid w:val="002D512D"/>
    <w:rPr>
      <w:rFonts w:ascii="Arial" w:hAnsi="Arial" w:cs="Arial"/>
      <w:sz w:val="16"/>
      <w:szCs w:val="20"/>
    </w:rPr>
  </w:style>
  <w:style w:type="paragraph" w:styleId="FootnoteText">
    <w:name w:val="footnote text"/>
    <w:basedOn w:val="Normal"/>
    <w:link w:val="FootnoteTextChar"/>
    <w:uiPriority w:val="99"/>
    <w:semiHidden/>
    <w:unhideWhenUsed/>
    <w:rsid w:val="002D512D"/>
    <w:rPr>
      <w:rFonts w:cs="Arial"/>
      <w:sz w:val="16"/>
    </w:rPr>
  </w:style>
  <w:style w:type="character" w:customStyle="1" w:styleId="FootnoteTextChar">
    <w:name w:val="Footnote Text Char"/>
    <w:basedOn w:val="DefaultParagraphFont"/>
    <w:link w:val="FootnoteText"/>
    <w:uiPriority w:val="99"/>
    <w:semiHidden/>
    <w:rsid w:val="002D512D"/>
    <w:rPr>
      <w:rFonts w:ascii="Arial" w:hAnsi="Arial" w:cs="Arial"/>
      <w:sz w:val="16"/>
      <w:szCs w:val="20"/>
    </w:rPr>
  </w:style>
  <w:style w:type="character" w:customStyle="1" w:styleId="Redtextbold">
    <w:name w:val="*Red text (bold)"/>
    <w:basedOn w:val="DefaultParagraphFont"/>
    <w:uiPriority w:val="9"/>
    <w:qFormat/>
    <w:rsid w:val="00F20406"/>
    <w:rPr>
      <w:rFonts w:asciiTheme="majorHAnsi" w:hAnsiTheme="majorHAnsi"/>
      <w:b/>
      <w:color w:val="CE0E2D"/>
    </w:rPr>
  </w:style>
  <w:style w:type="paragraph" w:styleId="BodyText">
    <w:name w:val="Body Text"/>
    <w:basedOn w:val="Normal"/>
    <w:link w:val="BodyTextChar"/>
    <w:uiPriority w:val="1"/>
    <w:qFormat/>
    <w:rsid w:val="00F20406"/>
    <w:pPr>
      <w:spacing w:after="200" w:line="240" w:lineRule="atLeast"/>
      <w:ind w:left="680"/>
    </w:pPr>
    <w:rPr>
      <w:rFonts w:eastAsia="Times New Roman" w:cs="Angsana New"/>
      <w:szCs w:val="22"/>
      <w:lang w:bidi="th-TH"/>
    </w:rPr>
  </w:style>
  <w:style w:type="character" w:customStyle="1" w:styleId="BodyTextChar">
    <w:name w:val="Body Text Char"/>
    <w:basedOn w:val="DefaultParagraphFont"/>
    <w:link w:val="BodyText"/>
    <w:uiPriority w:val="1"/>
    <w:rsid w:val="00F20406"/>
    <w:rPr>
      <w:rFonts w:eastAsia="Times New Roman" w:cs="Angsana New"/>
      <w:szCs w:val="22"/>
      <w:lang w:bidi="th-TH"/>
    </w:rPr>
  </w:style>
  <w:style w:type="paragraph" w:customStyle="1" w:styleId="Bullet1">
    <w:name w:val="Bullet 1"/>
    <w:basedOn w:val="ListParagraph"/>
    <w:link w:val="Bullet1Char"/>
    <w:uiPriority w:val="4"/>
    <w:qFormat/>
    <w:rsid w:val="00F20406"/>
    <w:pPr>
      <w:numPr>
        <w:numId w:val="12"/>
      </w:numPr>
      <w:snapToGrid w:val="0"/>
      <w:spacing w:after="120" w:line="240" w:lineRule="atLeast"/>
      <w:outlineLvl w:val="0"/>
    </w:pPr>
    <w:rPr>
      <w:rFonts w:eastAsiaTheme="minorHAnsi" w:cs="Angsana New"/>
      <w:color w:val="000000" w:themeColor="text1"/>
      <w:szCs w:val="22"/>
      <w:lang w:eastAsia="en-US"/>
    </w:rPr>
  </w:style>
  <w:style w:type="character" w:customStyle="1" w:styleId="Bullet1Char">
    <w:name w:val="Bullet 1 Char"/>
    <w:link w:val="Bullet1"/>
    <w:uiPriority w:val="4"/>
    <w:rsid w:val="00F20406"/>
    <w:rPr>
      <w:rFonts w:eastAsiaTheme="minorHAnsi" w:cs="Angsana New"/>
      <w:color w:val="000000" w:themeColor="text1"/>
      <w:szCs w:val="22"/>
      <w:lang w:eastAsia="en-US"/>
    </w:rPr>
  </w:style>
  <w:style w:type="paragraph" w:customStyle="1" w:styleId="Bullet2">
    <w:name w:val="Bullet 2"/>
    <w:basedOn w:val="ListParagraph"/>
    <w:uiPriority w:val="4"/>
    <w:qFormat/>
    <w:rsid w:val="00F20406"/>
    <w:pPr>
      <w:numPr>
        <w:ilvl w:val="1"/>
        <w:numId w:val="12"/>
      </w:numPr>
      <w:tabs>
        <w:tab w:val="left" w:pos="680"/>
      </w:tabs>
      <w:snapToGrid w:val="0"/>
      <w:spacing w:after="120" w:line="240" w:lineRule="atLeast"/>
      <w:outlineLvl w:val="1"/>
    </w:pPr>
    <w:rPr>
      <w:rFonts w:eastAsiaTheme="minorHAnsi" w:cs="Angsana New"/>
      <w:color w:val="000000" w:themeColor="text1"/>
      <w:szCs w:val="22"/>
      <w:lang w:eastAsia="en-US"/>
    </w:rPr>
  </w:style>
  <w:style w:type="paragraph" w:customStyle="1" w:styleId="Bullet3">
    <w:name w:val="Bullet 3"/>
    <w:basedOn w:val="ListParagraph"/>
    <w:uiPriority w:val="4"/>
    <w:qFormat/>
    <w:rsid w:val="00F20406"/>
    <w:pPr>
      <w:numPr>
        <w:ilvl w:val="2"/>
        <w:numId w:val="12"/>
      </w:numPr>
      <w:tabs>
        <w:tab w:val="left" w:pos="1021"/>
      </w:tabs>
      <w:spacing w:after="120" w:line="240" w:lineRule="atLeast"/>
      <w:outlineLvl w:val="2"/>
    </w:pPr>
    <w:rPr>
      <w:rFonts w:eastAsiaTheme="minorHAnsi" w:cstheme="minorBidi"/>
      <w:szCs w:val="24"/>
      <w:lang w:eastAsia="en-US"/>
    </w:rPr>
  </w:style>
  <w:style w:type="paragraph" w:customStyle="1" w:styleId="Bullet4">
    <w:name w:val="Bullet 4"/>
    <w:basedOn w:val="ListBullet"/>
    <w:uiPriority w:val="4"/>
    <w:semiHidden/>
    <w:rsid w:val="00F20406"/>
    <w:pPr>
      <w:numPr>
        <w:ilvl w:val="3"/>
        <w:numId w:val="12"/>
      </w:numPr>
      <w:tabs>
        <w:tab w:val="left" w:pos="1361"/>
      </w:tabs>
      <w:spacing w:after="120" w:line="240" w:lineRule="atLeast"/>
      <w:contextualSpacing w:val="0"/>
      <w:outlineLvl w:val="3"/>
    </w:pPr>
    <w:rPr>
      <w:rFonts w:eastAsia="Times New Roman" w:cs="Angsana New"/>
      <w:szCs w:val="22"/>
      <w:lang w:bidi="th-TH"/>
    </w:rPr>
  </w:style>
  <w:style w:type="paragraph" w:styleId="ListBullet">
    <w:name w:val="List Bullet"/>
    <w:basedOn w:val="Normal"/>
    <w:uiPriority w:val="99"/>
    <w:semiHidden/>
    <w:unhideWhenUsed/>
    <w:rsid w:val="00F20406"/>
    <w:pPr>
      <w:numPr>
        <w:numId w:val="11"/>
      </w:numPr>
      <w:contextualSpacing/>
    </w:pPr>
  </w:style>
  <w:style w:type="paragraph" w:customStyle="1" w:styleId="Bullet5">
    <w:name w:val="Bullet 5"/>
    <w:basedOn w:val="ListParagraph"/>
    <w:uiPriority w:val="4"/>
    <w:semiHidden/>
    <w:rsid w:val="00F20406"/>
    <w:pPr>
      <w:numPr>
        <w:ilvl w:val="4"/>
        <w:numId w:val="12"/>
      </w:numPr>
      <w:spacing w:after="120" w:line="240" w:lineRule="atLeast"/>
      <w:contextualSpacing/>
      <w:outlineLvl w:val="4"/>
    </w:pPr>
    <w:rPr>
      <w:rFonts w:eastAsiaTheme="minorHAnsi" w:cs="Angsana New"/>
      <w:color w:val="000000" w:themeColor="text1"/>
      <w:szCs w:val="22"/>
      <w:lang w:eastAsia="en-US"/>
    </w:rPr>
  </w:style>
  <w:style w:type="paragraph" w:customStyle="1" w:styleId="Bullet6">
    <w:name w:val="Bullet 6"/>
    <w:basedOn w:val="Normal"/>
    <w:uiPriority w:val="4"/>
    <w:semiHidden/>
    <w:rsid w:val="00F20406"/>
    <w:pPr>
      <w:numPr>
        <w:ilvl w:val="5"/>
        <w:numId w:val="12"/>
      </w:numPr>
      <w:snapToGrid w:val="0"/>
      <w:spacing w:after="120" w:line="240" w:lineRule="atLeast"/>
      <w:outlineLvl w:val="5"/>
    </w:pPr>
    <w:rPr>
      <w:rFonts w:eastAsiaTheme="minorHAnsi" w:cs="Angsana New"/>
      <w:color w:val="000000" w:themeColor="text1"/>
      <w:szCs w:val="22"/>
      <w:lang w:eastAsia="en-US"/>
    </w:rPr>
  </w:style>
  <w:style w:type="paragraph" w:customStyle="1" w:styleId="Bullet7">
    <w:name w:val="Bullet 7"/>
    <w:basedOn w:val="Normal"/>
    <w:uiPriority w:val="4"/>
    <w:semiHidden/>
    <w:rsid w:val="00F20406"/>
    <w:pPr>
      <w:numPr>
        <w:ilvl w:val="6"/>
        <w:numId w:val="12"/>
      </w:numPr>
      <w:snapToGrid w:val="0"/>
      <w:spacing w:after="120" w:line="240" w:lineRule="atLeast"/>
      <w:outlineLvl w:val="6"/>
    </w:pPr>
    <w:rPr>
      <w:rFonts w:eastAsiaTheme="minorHAnsi" w:cs="Angsana New"/>
      <w:color w:val="000000" w:themeColor="text1"/>
      <w:szCs w:val="22"/>
      <w:lang w:eastAsia="en-US"/>
    </w:rPr>
  </w:style>
  <w:style w:type="paragraph" w:customStyle="1" w:styleId="Bullet8">
    <w:name w:val="Bullet 8"/>
    <w:basedOn w:val="Normal"/>
    <w:uiPriority w:val="4"/>
    <w:semiHidden/>
    <w:rsid w:val="00F20406"/>
    <w:pPr>
      <w:numPr>
        <w:ilvl w:val="7"/>
        <w:numId w:val="12"/>
      </w:numPr>
      <w:snapToGrid w:val="0"/>
      <w:spacing w:after="120" w:line="240" w:lineRule="atLeast"/>
      <w:outlineLvl w:val="7"/>
    </w:pPr>
    <w:rPr>
      <w:rFonts w:eastAsiaTheme="minorHAnsi" w:cs="Angsana New"/>
      <w:color w:val="000000" w:themeColor="text1"/>
      <w:szCs w:val="22"/>
      <w:lang w:eastAsia="en-US"/>
    </w:rPr>
  </w:style>
  <w:style w:type="paragraph" w:customStyle="1" w:styleId="Bullet9">
    <w:name w:val="Bullet 9"/>
    <w:basedOn w:val="Normal"/>
    <w:uiPriority w:val="4"/>
    <w:semiHidden/>
    <w:rsid w:val="00F20406"/>
    <w:pPr>
      <w:numPr>
        <w:ilvl w:val="8"/>
        <w:numId w:val="12"/>
      </w:numPr>
      <w:snapToGrid w:val="0"/>
      <w:spacing w:after="120" w:line="240" w:lineRule="atLeast"/>
      <w:outlineLvl w:val="8"/>
    </w:pPr>
    <w:rPr>
      <w:rFonts w:eastAsiaTheme="minorHAnsi" w:cs="Angsana New"/>
      <w:color w:val="000000" w:themeColor="text1"/>
      <w:szCs w:val="22"/>
      <w:lang w:eastAsia="en-US"/>
    </w:rPr>
  </w:style>
  <w:style w:type="paragraph" w:customStyle="1" w:styleId="ContentsDetails">
    <w:name w:val="ContentsDetails"/>
    <w:basedOn w:val="Normal"/>
    <w:next w:val="Normal"/>
    <w:uiPriority w:val="8"/>
    <w:qFormat/>
    <w:rsid w:val="00F20406"/>
    <w:pPr>
      <w:spacing w:before="240" w:after="160" w:line="240" w:lineRule="atLeast"/>
    </w:pPr>
    <w:rPr>
      <w:rFonts w:ascii="Arial Bold" w:eastAsia="Times New Roman" w:hAnsi="Arial Bold" w:cs="Angsana New"/>
      <w:b/>
      <w:spacing w:val="-10"/>
      <w:sz w:val="28"/>
      <w:szCs w:val="36"/>
      <w:lang w:bidi="th-TH"/>
    </w:rPr>
  </w:style>
  <w:style w:type="paragraph" w:customStyle="1" w:styleId="ContentsTitle">
    <w:name w:val="ContentsTitle"/>
    <w:basedOn w:val="Normal"/>
    <w:next w:val="Normal"/>
    <w:uiPriority w:val="8"/>
    <w:qFormat/>
    <w:rsid w:val="00F20406"/>
    <w:pPr>
      <w:spacing w:after="120" w:line="480" w:lineRule="exact"/>
    </w:pPr>
    <w:rPr>
      <w:rFonts w:eastAsia="Times New Roman" w:cs="Angsana New"/>
      <w:color w:val="CE0E2D"/>
      <w:spacing w:val="-10"/>
      <w:sz w:val="32"/>
      <w:szCs w:val="48"/>
      <w:lang w:bidi="th-TH"/>
    </w:rPr>
  </w:style>
  <w:style w:type="character" w:styleId="FollowedHyperlink">
    <w:name w:val="FollowedHyperlink"/>
    <w:basedOn w:val="DefaultParagraphFont"/>
    <w:semiHidden/>
    <w:rsid w:val="00F20406"/>
    <w:rPr>
      <w:color w:val="800080"/>
      <w:u w:val="single"/>
    </w:rPr>
  </w:style>
  <w:style w:type="character" w:styleId="Hyperlink">
    <w:name w:val="Hyperlink"/>
    <w:basedOn w:val="DefaultParagraphFont"/>
    <w:semiHidden/>
    <w:rsid w:val="00F20406"/>
    <w:rPr>
      <w:color w:val="0000FF"/>
      <w:u w:val="single"/>
    </w:rPr>
  </w:style>
  <w:style w:type="paragraph" w:customStyle="1" w:styleId="LabelRed">
    <w:name w:val="Label Red"/>
    <w:uiPriority w:val="4"/>
    <w:qFormat/>
    <w:rsid w:val="00F20406"/>
    <w:pPr>
      <w:snapToGrid w:val="0"/>
      <w:spacing w:before="240"/>
    </w:pPr>
    <w:rPr>
      <w:rFonts w:eastAsia="Times New Roman" w:cs="Angsana New"/>
      <w:b/>
      <w:bCs/>
      <w:iCs/>
      <w:caps/>
      <w:noProof/>
      <w:color w:val="FFFFFF" w:themeColor="background1"/>
      <w:spacing w:val="10"/>
      <w:sz w:val="16"/>
      <w:szCs w:val="16"/>
      <w:bdr w:val="single" w:sz="36" w:space="0" w:color="CE0E2D"/>
      <w:shd w:val="clear" w:color="auto" w:fill="CE0E2D"/>
      <w:lang w:eastAsia="en-AU"/>
    </w:rPr>
  </w:style>
  <w:style w:type="paragraph" w:customStyle="1" w:styleId="LabelBlack">
    <w:name w:val="Label Black"/>
    <w:basedOn w:val="LabelRed"/>
    <w:uiPriority w:val="4"/>
    <w:qFormat/>
    <w:rsid w:val="00F20406"/>
    <w:rPr>
      <w:bdr w:val="single" w:sz="36" w:space="0" w:color="000000" w:themeColor="text1"/>
      <w:shd w:val="clear" w:color="auto" w:fill="000000" w:themeFill="text1"/>
    </w:rPr>
  </w:style>
  <w:style w:type="table" w:customStyle="1" w:styleId="METable-DkGreyHeader">
    <w:name w:val="ME Table - Dk Grey Header"/>
    <w:basedOn w:val="TableNormal"/>
    <w:uiPriority w:val="99"/>
    <w:rsid w:val="00F20406"/>
    <w:pPr>
      <w:spacing w:before="40" w:after="40"/>
    </w:pPr>
    <w:rPr>
      <w:rFonts w:eastAsiaTheme="minorHAnsi" w:cstheme="minorBidi"/>
      <w:color w:val="000000" w:themeColor="text1"/>
      <w:sz w:val="18"/>
      <w:szCs w:val="24"/>
      <w:lang w:eastAsia="en-US"/>
    </w:rPr>
    <w:tblPr>
      <w:tblBorders>
        <w:bottom w:val="single" w:sz="4" w:space="0" w:color="auto"/>
        <w:insideH w:val="single" w:sz="4" w:space="0" w:color="auto"/>
      </w:tblBorders>
    </w:tblPr>
    <w:tblStylePr w:type="firstRow">
      <w:pPr>
        <w:wordWrap/>
        <w:spacing w:beforeLines="0" w:before="40" w:beforeAutospacing="0" w:afterLines="0" w:after="40" w:afterAutospacing="0" w:line="240" w:lineRule="auto"/>
      </w:pPr>
      <w:rPr>
        <w:rFonts w:ascii="Arial" w:hAnsi="Arial"/>
        <w:b/>
        <w:i w:val="0"/>
        <w:color w:val="FFFFFF" w:themeColor="background1"/>
        <w:sz w:val="18"/>
      </w:rPr>
      <w:tblPr/>
      <w:tcPr>
        <w:tcBorders>
          <w:top w:val="nil"/>
          <w:left w:val="nil"/>
          <w:bottom w:val="nil"/>
          <w:right w:val="nil"/>
          <w:insideH w:val="nil"/>
          <w:insideV w:val="nil"/>
          <w:tl2br w:val="nil"/>
          <w:tr2bl w:val="nil"/>
        </w:tcBorders>
        <w:shd w:val="clear" w:color="auto" w:fill="808080"/>
      </w:tcPr>
    </w:tblStylePr>
    <w:tblStylePr w:type="firstCol">
      <w:rPr>
        <w:rFonts w:ascii="Arial" w:hAnsi="Arial"/>
        <w:b/>
        <w:i w:val="0"/>
        <w:sz w:val="18"/>
      </w:rPr>
      <w:tblPr/>
      <w:tcPr>
        <w:shd w:val="clear" w:color="auto" w:fill="DEDEE0"/>
      </w:tcPr>
    </w:tblStylePr>
  </w:style>
  <w:style w:type="table" w:customStyle="1" w:styleId="METable-GreyHeader">
    <w:name w:val="ME Table - Grey Header"/>
    <w:basedOn w:val="TableNormal"/>
    <w:uiPriority w:val="99"/>
    <w:rsid w:val="00F20406"/>
    <w:pPr>
      <w:snapToGrid w:val="0"/>
      <w:spacing w:before="40" w:after="40"/>
    </w:pPr>
    <w:rPr>
      <w:color w:val="000000" w:themeColor="text1"/>
      <w:sz w:val="18"/>
    </w:rPr>
    <w:tblPr>
      <w:tblStyleRowBandSize w:val="1"/>
      <w:tblStyleColBandSize w:val="1"/>
      <w:tblBorders>
        <w:bottom w:val="single" w:sz="4" w:space="0" w:color="404040" w:themeColor="text1" w:themeTint="BF"/>
        <w:insideH w:val="single" w:sz="4" w:space="0" w:color="404040" w:themeColor="text1" w:themeTint="BF"/>
      </w:tblBorders>
    </w:tblPr>
    <w:tblStylePr w:type="firstRow">
      <w:pPr>
        <w:wordWrap/>
        <w:adjustRightInd/>
        <w:snapToGrid/>
        <w:spacing w:beforeLines="0" w:before="40" w:beforeAutospacing="0" w:afterLines="0" w:after="40" w:afterAutospacing="0"/>
        <w:contextualSpacing w:val="0"/>
        <w:mirrorIndents w:val="0"/>
        <w:jc w:val="left"/>
      </w:pPr>
      <w:rPr>
        <w:rFonts w:ascii="Trebuchet MS" w:hAnsi="Trebuchet MS"/>
        <w:b/>
        <w:i w:val="0"/>
        <w:color w:val="000000" w:themeColor="text1"/>
        <w:sz w:val="18"/>
      </w:rPr>
      <w:tblPr/>
      <w:tcPr>
        <w:tcBorders>
          <w:top w:val="nil"/>
          <w:left w:val="nil"/>
          <w:bottom w:val="single" w:sz="12" w:space="0" w:color="CE0E2D"/>
          <w:right w:val="nil"/>
          <w:insideH w:val="nil"/>
          <w:insideV w:val="nil"/>
          <w:tl2br w:val="nil"/>
          <w:tr2bl w:val="nil"/>
        </w:tcBorders>
        <w:shd w:val="clear" w:color="auto" w:fill="DEDEE0"/>
      </w:tcPr>
    </w:tblStylePr>
    <w:tblStylePr w:type="lastRow">
      <w:rPr>
        <w:rFonts w:asciiTheme="majorHAnsi" w:hAnsiTheme="majorHAnsi"/>
        <w:b/>
        <w:color w:val="262626" w:themeColor="text1" w:themeTint="D9"/>
        <w:sz w:val="18"/>
      </w:rPr>
      <w:tblPr/>
      <w:tcPr>
        <w:tcBorders>
          <w:bottom w:val="single" w:sz="18" w:space="0" w:color="7F7F7F" w:themeColor="text1" w:themeTint="80"/>
        </w:tcBorders>
      </w:tcPr>
    </w:tblStylePr>
    <w:tblStylePr w:type="firstCol">
      <w:rPr>
        <w:rFonts w:ascii="Arial" w:hAnsi="Arial"/>
        <w:b/>
        <w:color w:val="262626" w:themeColor="text1" w:themeTint="D9"/>
      </w:rPr>
      <w:tblPr/>
      <w:tcPr>
        <w:shd w:val="clear" w:color="auto" w:fill="DEDEE0"/>
      </w:tcPr>
    </w:tblStylePr>
    <w:tblStylePr w:type="band1Horz">
      <w:tblPr/>
      <w:tcPr>
        <w:shd w:val="clear" w:color="auto" w:fill="FFFFFF" w:themeFill="background1"/>
      </w:tcPr>
    </w:tblStylePr>
  </w:style>
  <w:style w:type="table" w:customStyle="1" w:styleId="METable-RedHeader">
    <w:name w:val="ME Table - Red Header"/>
    <w:basedOn w:val="METable-GreyHeader"/>
    <w:uiPriority w:val="99"/>
    <w:rsid w:val="00F20406"/>
    <w:tblPr/>
    <w:tblStylePr w:type="firstRow">
      <w:pPr>
        <w:wordWrap/>
        <w:adjustRightInd w:val="0"/>
        <w:snapToGrid/>
        <w:spacing w:beforeLines="0" w:before="40" w:beforeAutospacing="0" w:afterLines="0" w:after="40" w:afterAutospacing="0"/>
        <w:contextualSpacing w:val="0"/>
        <w:mirrorIndents w:val="0"/>
        <w:jc w:val="left"/>
      </w:pPr>
      <w:rPr>
        <w:rFonts w:ascii="Arial" w:hAnsi="Arial"/>
        <w:b/>
        <w:i w:val="0"/>
        <w:color w:val="F2F2F2" w:themeColor="background1" w:themeShade="F2"/>
        <w:sz w:val="18"/>
      </w:rPr>
      <w:tblPr/>
      <w:tcPr>
        <w:tcBorders>
          <w:top w:val="nil"/>
          <w:left w:val="nil"/>
          <w:bottom w:val="nil"/>
          <w:right w:val="nil"/>
          <w:insideH w:val="nil"/>
          <w:insideV w:val="nil"/>
          <w:tl2br w:val="nil"/>
          <w:tr2bl w:val="nil"/>
        </w:tcBorders>
        <w:shd w:val="clear" w:color="auto" w:fill="CE0E2D"/>
      </w:tcPr>
    </w:tblStylePr>
    <w:tblStylePr w:type="lastRow">
      <w:rPr>
        <w:rFonts w:asciiTheme="majorHAnsi" w:hAnsiTheme="majorHAnsi"/>
        <w:b/>
        <w:color w:val="262626" w:themeColor="text1" w:themeTint="D9"/>
        <w:sz w:val="18"/>
      </w:rPr>
      <w:tblPr/>
      <w:tcPr>
        <w:tcBorders>
          <w:bottom w:val="single" w:sz="18" w:space="0" w:color="7F7F7F" w:themeColor="text1" w:themeTint="80"/>
        </w:tcBorders>
      </w:tcPr>
    </w:tblStylePr>
    <w:tblStylePr w:type="firstCol">
      <w:rPr>
        <w:rFonts w:ascii="Arial" w:hAnsi="Arial"/>
        <w:b/>
        <w:color w:val="262626" w:themeColor="text1" w:themeTint="D9"/>
      </w:rPr>
      <w:tblPr/>
      <w:tcPr>
        <w:shd w:val="clear" w:color="auto" w:fill="DEDEE0"/>
      </w:tcPr>
    </w:tblStylePr>
    <w:tblStylePr w:type="band1Horz">
      <w:tblPr/>
      <w:tcPr>
        <w:shd w:val="clear" w:color="auto" w:fill="FFFFFF" w:themeFill="background1"/>
      </w:tcPr>
    </w:tblStylePr>
  </w:style>
  <w:style w:type="numbering" w:customStyle="1" w:styleId="METableBullets">
    <w:name w:val="ME Table Bullets"/>
    <w:uiPriority w:val="99"/>
    <w:rsid w:val="00F20406"/>
    <w:pPr>
      <w:numPr>
        <w:numId w:val="13"/>
      </w:numPr>
    </w:pPr>
  </w:style>
  <w:style w:type="paragraph" w:customStyle="1" w:styleId="Tablebullet1">
    <w:name w:val="Table bullet 1"/>
    <w:basedOn w:val="Bullet1"/>
    <w:uiPriority w:val="3"/>
    <w:rsid w:val="00F20406"/>
    <w:pPr>
      <w:numPr>
        <w:numId w:val="14"/>
      </w:numPr>
      <w:spacing w:before="20" w:after="20" w:line="240" w:lineRule="auto"/>
    </w:pPr>
    <w:rPr>
      <w:sz w:val="18"/>
      <w:szCs w:val="21"/>
    </w:rPr>
  </w:style>
  <w:style w:type="paragraph" w:customStyle="1" w:styleId="Tablebullet2">
    <w:name w:val="Table bullet 2"/>
    <w:basedOn w:val="Bullet2"/>
    <w:uiPriority w:val="3"/>
    <w:rsid w:val="00F20406"/>
    <w:pPr>
      <w:numPr>
        <w:numId w:val="14"/>
      </w:numPr>
      <w:tabs>
        <w:tab w:val="left" w:pos="680"/>
      </w:tabs>
      <w:spacing w:before="20" w:after="20" w:line="240" w:lineRule="auto"/>
    </w:pPr>
    <w:rPr>
      <w:sz w:val="18"/>
      <w:szCs w:val="21"/>
    </w:rPr>
  </w:style>
  <w:style w:type="paragraph" w:customStyle="1" w:styleId="Tick">
    <w:name w:val="Tick"/>
    <w:basedOn w:val="Bullet1"/>
    <w:uiPriority w:val="3"/>
    <w:qFormat/>
    <w:rsid w:val="00F20406"/>
    <w:pPr>
      <w:numPr>
        <w:numId w:val="15"/>
      </w:numPr>
      <w:tabs>
        <w:tab w:val="left" w:pos="340"/>
      </w:tabs>
    </w:pPr>
  </w:style>
  <w:style w:type="paragraph" w:styleId="TOC1">
    <w:name w:val="toc 1"/>
    <w:basedOn w:val="Normal"/>
    <w:next w:val="Normal"/>
    <w:uiPriority w:val="39"/>
    <w:rsid w:val="00F20406"/>
    <w:pPr>
      <w:tabs>
        <w:tab w:val="right" w:pos="7371"/>
      </w:tabs>
      <w:spacing w:before="240"/>
      <w:ind w:left="340" w:right="2268" w:hanging="340"/>
    </w:pPr>
    <w:rPr>
      <w:rFonts w:ascii="Arial Bold" w:eastAsia="Times New Roman" w:hAnsi="Arial Bold" w:cs="Arial Bold"/>
      <w:b/>
      <w:bCs/>
      <w:color w:val="CE0E2D"/>
      <w:sz w:val="24"/>
      <w:szCs w:val="28"/>
      <w:lang w:bidi="th-TH"/>
    </w:rPr>
  </w:style>
  <w:style w:type="paragraph" w:styleId="TOC2">
    <w:name w:val="toc 2"/>
    <w:basedOn w:val="Normal"/>
    <w:next w:val="Normal"/>
    <w:uiPriority w:val="39"/>
    <w:rsid w:val="00F20406"/>
    <w:pPr>
      <w:tabs>
        <w:tab w:val="right" w:pos="7371"/>
      </w:tabs>
      <w:spacing w:before="120"/>
      <w:ind w:left="340" w:right="2268" w:hanging="340"/>
    </w:pPr>
    <w:rPr>
      <w:rFonts w:ascii="Arial Bold" w:eastAsia="Times New Roman" w:hAnsi="Arial Bold" w:cs="Arial Bold"/>
      <w:b/>
      <w:bCs/>
      <w:spacing w:val="4"/>
      <w:szCs w:val="24"/>
      <w:lang w:bidi="th-TH"/>
    </w:rPr>
  </w:style>
  <w:style w:type="paragraph" w:styleId="TOC3">
    <w:name w:val="toc 3"/>
    <w:basedOn w:val="Normal"/>
    <w:next w:val="Normal"/>
    <w:uiPriority w:val="39"/>
    <w:rsid w:val="00F20406"/>
    <w:pPr>
      <w:tabs>
        <w:tab w:val="right" w:pos="7371"/>
      </w:tabs>
      <w:spacing w:before="60"/>
      <w:ind w:left="907" w:right="2268" w:hanging="567"/>
    </w:pPr>
    <w:rPr>
      <w:rFonts w:eastAsia="Times New Roman" w:cs="Arial"/>
      <w:szCs w:val="22"/>
      <w:lang w:bidi="th-TH"/>
    </w:rPr>
  </w:style>
  <w:style w:type="paragraph" w:styleId="TOC4">
    <w:name w:val="toc 4"/>
    <w:basedOn w:val="TOC3"/>
    <w:next w:val="Normal"/>
    <w:uiPriority w:val="39"/>
    <w:unhideWhenUsed/>
    <w:rsid w:val="00F20406"/>
    <w:pPr>
      <w:ind w:left="340" w:firstLine="0"/>
    </w:pPr>
  </w:style>
  <w:style w:type="paragraph" w:styleId="TOC5">
    <w:name w:val="toc 5"/>
    <w:basedOn w:val="Normal"/>
    <w:next w:val="Normal"/>
    <w:autoRedefine/>
    <w:uiPriority w:val="39"/>
    <w:semiHidden/>
    <w:rsid w:val="00F20406"/>
    <w:pPr>
      <w:ind w:left="879" w:right="2268"/>
    </w:pPr>
    <w:rPr>
      <w:rFonts w:eastAsia="Times New Roman" w:cs="Angsana New"/>
      <w:szCs w:val="22"/>
      <w:lang w:bidi="th-TH"/>
    </w:rPr>
  </w:style>
  <w:style w:type="paragraph" w:styleId="TOC6">
    <w:name w:val="toc 6"/>
    <w:basedOn w:val="Normal"/>
    <w:next w:val="Normal"/>
    <w:autoRedefine/>
    <w:uiPriority w:val="39"/>
    <w:semiHidden/>
    <w:rsid w:val="00F20406"/>
    <w:pPr>
      <w:ind w:left="1100" w:right="2268"/>
    </w:pPr>
    <w:rPr>
      <w:rFonts w:eastAsia="Times New Roman" w:cs="Angsana New"/>
      <w:szCs w:val="22"/>
      <w:lang w:bidi="th-TH"/>
    </w:rPr>
  </w:style>
  <w:style w:type="paragraph" w:styleId="TOC7">
    <w:name w:val="toc 7"/>
    <w:basedOn w:val="Normal"/>
    <w:next w:val="Normal"/>
    <w:autoRedefine/>
    <w:uiPriority w:val="39"/>
    <w:semiHidden/>
    <w:rsid w:val="00F20406"/>
    <w:pPr>
      <w:ind w:left="1321" w:right="2268"/>
    </w:pPr>
    <w:rPr>
      <w:rFonts w:eastAsia="Times New Roman" w:cs="Angsana New"/>
      <w:szCs w:val="22"/>
      <w:lang w:bidi="th-TH"/>
    </w:rPr>
  </w:style>
  <w:style w:type="paragraph" w:styleId="TOC8">
    <w:name w:val="toc 8"/>
    <w:basedOn w:val="Normal"/>
    <w:next w:val="Normal"/>
    <w:autoRedefine/>
    <w:uiPriority w:val="39"/>
    <w:semiHidden/>
    <w:rsid w:val="00F20406"/>
    <w:pPr>
      <w:ind w:left="1542" w:right="2268"/>
    </w:pPr>
    <w:rPr>
      <w:rFonts w:eastAsia="Times New Roman" w:cs="Angsana New"/>
      <w:szCs w:val="22"/>
      <w:lang w:bidi="th-TH"/>
    </w:rPr>
  </w:style>
  <w:style w:type="paragraph" w:styleId="TOC9">
    <w:name w:val="toc 9"/>
    <w:basedOn w:val="Normal"/>
    <w:next w:val="Normal"/>
    <w:autoRedefine/>
    <w:uiPriority w:val="39"/>
    <w:semiHidden/>
    <w:rsid w:val="00F20406"/>
    <w:pPr>
      <w:tabs>
        <w:tab w:val="right" w:pos="7371"/>
      </w:tabs>
      <w:spacing w:before="720" w:line="500" w:lineRule="atLeast"/>
      <w:ind w:left="567" w:right="2268" w:hanging="567"/>
      <w:contextualSpacing/>
    </w:pPr>
    <w:rPr>
      <w:rFonts w:eastAsia="Times New Roman" w:cs="Angsana New"/>
      <w:color w:val="7F7F7F"/>
      <w:spacing w:val="6"/>
      <w:sz w:val="30"/>
      <w:szCs w:val="22"/>
      <w:lang w:bidi="th-TH"/>
    </w:rPr>
  </w:style>
  <w:style w:type="paragraph" w:styleId="BalloonText">
    <w:name w:val="Balloon Text"/>
    <w:basedOn w:val="Normal"/>
    <w:link w:val="BalloonTextChar"/>
    <w:uiPriority w:val="99"/>
    <w:semiHidden/>
    <w:unhideWhenUsed/>
    <w:rsid w:val="0090671F"/>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0671F"/>
    <w:rPr>
      <w:rFonts w:ascii="Segoe UI" w:hAnsi="Segoe UI" w:cs="Segoe UI"/>
      <w:sz w:val="18"/>
      <w:szCs w:val="18"/>
    </w:rPr>
  </w:style>
  <w:style w:type="character" w:styleId="CommentReference">
    <w:name w:val="annotation reference"/>
    <w:basedOn w:val="DefaultParagraphFont"/>
    <w:uiPriority w:val="99"/>
    <w:semiHidden/>
    <w:unhideWhenUsed/>
    <w:rsid w:val="00976827"/>
    <w:rPr>
      <w:sz w:val="16"/>
      <w:szCs w:val="16"/>
    </w:rPr>
  </w:style>
  <w:style w:type="paragraph" w:styleId="CommentText">
    <w:name w:val="annotation text"/>
    <w:basedOn w:val="Normal"/>
    <w:link w:val="CommentTextChar"/>
    <w:uiPriority w:val="99"/>
    <w:unhideWhenUsed/>
    <w:rsid w:val="00976827"/>
  </w:style>
  <w:style w:type="character" w:customStyle="1" w:styleId="CommentTextChar">
    <w:name w:val="Comment Text Char"/>
    <w:basedOn w:val="DefaultParagraphFont"/>
    <w:link w:val="CommentText"/>
    <w:uiPriority w:val="99"/>
    <w:rsid w:val="00976827"/>
  </w:style>
  <w:style w:type="paragraph" w:styleId="CommentSubject">
    <w:name w:val="annotation subject"/>
    <w:basedOn w:val="CommentText"/>
    <w:next w:val="CommentText"/>
    <w:link w:val="CommentSubjectChar"/>
    <w:uiPriority w:val="99"/>
    <w:semiHidden/>
    <w:unhideWhenUsed/>
    <w:rsid w:val="00976827"/>
    <w:rPr>
      <w:b/>
      <w:bCs/>
    </w:rPr>
  </w:style>
  <w:style w:type="character" w:customStyle="1" w:styleId="CommentSubjectChar">
    <w:name w:val="Comment Subject Char"/>
    <w:basedOn w:val="CommentTextChar"/>
    <w:link w:val="CommentSubject"/>
    <w:uiPriority w:val="99"/>
    <w:semiHidden/>
    <w:rsid w:val="00976827"/>
    <w:rPr>
      <w:b/>
      <w:bCs/>
    </w:rPr>
  </w:style>
  <w:style w:type="character" w:customStyle="1" w:styleId="Heading2Char">
    <w:name w:val="Heading 2 Char"/>
    <w:aliases w:val="H2 Char"/>
    <w:basedOn w:val="DefaultParagraphFont"/>
    <w:link w:val="Heading2"/>
    <w:uiPriority w:val="59"/>
    <w:rsid w:val="00945C8A"/>
    <w:rPr>
      <w:rFonts w:eastAsia="Times New Roman" w:cs="Arial"/>
      <w:b/>
      <w:bCs/>
      <w:iCs/>
      <w:sz w:val="22"/>
      <w:szCs w:val="28"/>
      <w:lang w:eastAsia="en-AU"/>
    </w:rPr>
  </w:style>
  <w:style w:type="paragraph" w:customStyle="1" w:styleId="PlainParagraph">
    <w:name w:val="Plain Paragraph"/>
    <w:aliases w:val="PP"/>
    <w:basedOn w:val="Normal"/>
    <w:link w:val="PlainParagraphChar"/>
    <w:uiPriority w:val="4"/>
    <w:qFormat/>
    <w:rsid w:val="00945C8A"/>
    <w:pPr>
      <w:spacing w:before="140" w:after="140" w:line="280" w:lineRule="atLeast"/>
      <w:ind w:left="1134"/>
    </w:pPr>
    <w:rPr>
      <w:rFonts w:eastAsia="Times New Roman" w:cs="Arial"/>
      <w:sz w:val="22"/>
      <w:szCs w:val="22"/>
      <w:lang w:eastAsia="en-AU"/>
    </w:rPr>
  </w:style>
  <w:style w:type="character" w:customStyle="1" w:styleId="PlainParagraphChar">
    <w:name w:val="Plain Paragraph Char"/>
    <w:aliases w:val="PP Char"/>
    <w:basedOn w:val="DefaultParagraphFont"/>
    <w:link w:val="PlainParagraph"/>
    <w:uiPriority w:val="4"/>
    <w:rsid w:val="00945C8A"/>
    <w:rPr>
      <w:rFonts w:eastAsia="Times New Roman" w:cs="Arial"/>
      <w:sz w:val="22"/>
      <w:szCs w:val="22"/>
      <w:lang w:eastAsia="en-AU"/>
    </w:rPr>
  </w:style>
  <w:style w:type="paragraph" w:styleId="Revision">
    <w:name w:val="Revision"/>
    <w:hidden/>
    <w:uiPriority w:val="99"/>
    <w:semiHidden/>
    <w:rsid w:val="003D072E"/>
  </w:style>
  <w:style w:type="numbering" w:customStyle="1" w:styleId="TableBulletlist">
    <w:name w:val="Table Bullet list"/>
    <w:uiPriority w:val="99"/>
    <w:rsid w:val="00F2485C"/>
    <w:pPr>
      <w:numPr>
        <w:numId w:val="16"/>
      </w:numPr>
    </w:pPr>
  </w:style>
  <w:style w:type="paragraph" w:customStyle="1" w:styleId="Legallist">
    <w:name w:val="Legal list"/>
    <w:basedOn w:val="Normal"/>
    <w:qFormat/>
    <w:rsid w:val="00EE53D4"/>
    <w:pPr>
      <w:numPr>
        <w:numId w:val="17"/>
      </w:numPr>
      <w:spacing w:after="160" w:line="276" w:lineRule="auto"/>
      <w:contextualSpacing/>
    </w:pPr>
    <w:rPr>
      <w:rFonts w:ascii="Calibri" w:eastAsia="Yu Mincho Demibold" w:hAnsi="Calibri" w:cs="Calibri Light"/>
      <w:sz w:val="22"/>
      <w:szCs w:val="22"/>
      <w:lang w:val="en-GB" w:eastAsia="en-AU"/>
    </w:rPr>
  </w:style>
  <w:style w:type="character" w:customStyle="1" w:styleId="Heading3Char">
    <w:name w:val="Heading 3 Char"/>
    <w:basedOn w:val="DefaultParagraphFont"/>
    <w:link w:val="Heading3"/>
    <w:uiPriority w:val="9"/>
    <w:semiHidden/>
    <w:rsid w:val="00CE24E3"/>
    <w:rPr>
      <w:rFonts w:asciiTheme="majorHAnsi" w:eastAsiaTheme="majorEastAsia" w:hAnsiTheme="majorHAnsi" w:cstheme="majorBidi"/>
      <w:color w:val="243F60" w:themeColor="accent1" w:themeShade="7F"/>
      <w:sz w:val="24"/>
      <w:szCs w:val="24"/>
    </w:rPr>
  </w:style>
  <w:style w:type="character" w:styleId="UnresolvedMention">
    <w:name w:val="Unresolved Mention"/>
    <w:basedOn w:val="DefaultParagraphFont"/>
    <w:uiPriority w:val="99"/>
    <w:semiHidden/>
    <w:unhideWhenUsed/>
    <w:rsid w:val="00CE24E3"/>
    <w:rPr>
      <w:color w:val="605E5C"/>
      <w:shd w:val="clear" w:color="auto" w:fill="E1DFDD"/>
    </w:rPr>
  </w:style>
  <w:style w:type="numbering" w:styleId="1ai">
    <w:name w:val="Outline List 1"/>
    <w:basedOn w:val="NoList"/>
    <w:unhideWhenUsed/>
    <w:rsid w:val="005314FA"/>
    <w:pPr>
      <w:numPr>
        <w:numId w:val="18"/>
      </w:numPr>
    </w:pPr>
  </w:style>
  <w:style w:type="character" w:customStyle="1" w:styleId="Heading1Char">
    <w:name w:val="Heading 1 Char"/>
    <w:basedOn w:val="DefaultParagraphFont"/>
    <w:link w:val="Heading1"/>
    <w:uiPriority w:val="9"/>
    <w:semiHidden/>
    <w:rsid w:val="005314FA"/>
    <w:rPr>
      <w:rFonts w:asciiTheme="majorHAnsi" w:eastAsiaTheme="majorEastAsia" w:hAnsiTheme="majorHAnsi" w:cstheme="majorBidi"/>
      <w:color w:val="365F91" w:themeColor="accent1" w:themeShade="BF"/>
      <w:sz w:val="32"/>
      <w:szCs w:val="32"/>
    </w:rPr>
  </w:style>
  <w:style w:type="character" w:customStyle="1" w:styleId="Heading4Char">
    <w:name w:val="Heading 4 Char"/>
    <w:basedOn w:val="DefaultParagraphFont"/>
    <w:link w:val="Heading4"/>
    <w:uiPriority w:val="9"/>
    <w:semiHidden/>
    <w:rsid w:val="005314FA"/>
    <w:rPr>
      <w:rFonts w:asciiTheme="majorHAnsi" w:eastAsiaTheme="majorEastAsia" w:hAnsiTheme="majorHAnsi" w:cstheme="majorBidi"/>
      <w:i/>
      <w:iCs/>
      <w:color w:val="365F91" w:themeColor="accent1" w:themeShade="BF"/>
    </w:rPr>
  </w:style>
  <w:style w:type="character" w:customStyle="1" w:styleId="Heading5Char">
    <w:name w:val="Heading 5 Char"/>
    <w:basedOn w:val="DefaultParagraphFont"/>
    <w:link w:val="Heading5"/>
    <w:uiPriority w:val="9"/>
    <w:semiHidden/>
    <w:rsid w:val="005314FA"/>
    <w:rPr>
      <w:rFonts w:asciiTheme="majorHAnsi" w:eastAsiaTheme="majorEastAsia" w:hAnsiTheme="majorHAnsi" w:cstheme="majorBidi"/>
      <w:color w:val="365F91" w:themeColor="accent1" w:themeShade="BF"/>
    </w:rPr>
  </w:style>
  <w:style w:type="character" w:customStyle="1" w:styleId="Heading6Char">
    <w:name w:val="Heading 6 Char"/>
    <w:basedOn w:val="DefaultParagraphFont"/>
    <w:link w:val="Heading6"/>
    <w:uiPriority w:val="9"/>
    <w:semiHidden/>
    <w:rsid w:val="005314FA"/>
    <w:rPr>
      <w:rFonts w:asciiTheme="majorHAnsi" w:eastAsiaTheme="majorEastAsia" w:hAnsiTheme="majorHAnsi" w:cstheme="majorBidi"/>
      <w:color w:val="243F60" w:themeColor="accent1" w:themeShade="7F"/>
    </w:rPr>
  </w:style>
  <w:style w:type="character" w:customStyle="1" w:styleId="Heading7Char">
    <w:name w:val="Heading 7 Char"/>
    <w:basedOn w:val="DefaultParagraphFont"/>
    <w:link w:val="Heading7"/>
    <w:uiPriority w:val="9"/>
    <w:semiHidden/>
    <w:rsid w:val="005314FA"/>
    <w:rPr>
      <w:rFonts w:asciiTheme="majorHAnsi" w:eastAsiaTheme="majorEastAsia" w:hAnsiTheme="majorHAnsi" w:cstheme="majorBidi"/>
      <w:i/>
      <w:iCs/>
      <w:color w:val="243F60" w:themeColor="accent1" w:themeShade="7F"/>
    </w:rPr>
  </w:style>
  <w:style w:type="character" w:customStyle="1" w:styleId="Heading8Char">
    <w:name w:val="Heading 8 Char"/>
    <w:basedOn w:val="DefaultParagraphFont"/>
    <w:link w:val="Heading8"/>
    <w:uiPriority w:val="9"/>
    <w:semiHidden/>
    <w:rsid w:val="005314FA"/>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5314FA"/>
    <w:rPr>
      <w:rFonts w:asciiTheme="majorHAnsi" w:eastAsiaTheme="majorEastAsia" w:hAnsiTheme="majorHAnsi" w:cstheme="majorBidi"/>
      <w:i/>
      <w:iCs/>
      <w:color w:val="272727" w:themeColor="text1" w:themeTint="D8"/>
      <w:sz w:val="21"/>
      <w:szCs w:val="21"/>
    </w:rPr>
  </w:style>
  <w:style w:type="numbering" w:styleId="ArticleSection">
    <w:name w:val="Outline List 3"/>
    <w:basedOn w:val="NoList"/>
    <w:unhideWhenUsed/>
    <w:rsid w:val="005314FA"/>
    <w:pPr>
      <w:numPr>
        <w:numId w:val="19"/>
      </w:numPr>
    </w:pPr>
  </w:style>
  <w:style w:type="character" w:styleId="Mention">
    <w:name w:val="Mention"/>
    <w:basedOn w:val="DefaultParagraphFont"/>
    <w:uiPriority w:val="99"/>
    <w:unhideWhenUsed/>
    <w:rsid w:val="000B38B0"/>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11100225">
      <w:bodyDiv w:val="1"/>
      <w:marLeft w:val="0"/>
      <w:marRight w:val="0"/>
      <w:marTop w:val="0"/>
      <w:marBottom w:val="0"/>
      <w:divBdr>
        <w:top w:val="none" w:sz="0" w:space="0" w:color="auto"/>
        <w:left w:val="none" w:sz="0" w:space="0" w:color="auto"/>
        <w:bottom w:val="none" w:sz="0" w:space="0" w:color="auto"/>
        <w:right w:val="none" w:sz="0" w:space="0" w:color="auto"/>
      </w:divBdr>
    </w:div>
    <w:div w:id="409624254">
      <w:bodyDiv w:val="1"/>
      <w:marLeft w:val="0"/>
      <w:marRight w:val="0"/>
      <w:marTop w:val="0"/>
      <w:marBottom w:val="0"/>
      <w:divBdr>
        <w:top w:val="none" w:sz="0" w:space="0" w:color="auto"/>
        <w:left w:val="none" w:sz="0" w:space="0" w:color="auto"/>
        <w:bottom w:val="none" w:sz="0" w:space="0" w:color="auto"/>
        <w:right w:val="none" w:sz="0" w:space="0" w:color="auto"/>
      </w:divBdr>
      <w:divsChild>
        <w:div w:id="662971525">
          <w:marLeft w:val="150"/>
          <w:marRight w:val="150"/>
          <w:marTop w:val="225"/>
          <w:marBottom w:val="0"/>
          <w:divBdr>
            <w:top w:val="none" w:sz="0" w:space="0" w:color="auto"/>
            <w:left w:val="none" w:sz="0" w:space="0" w:color="auto"/>
            <w:bottom w:val="none" w:sz="0" w:space="0" w:color="auto"/>
            <w:right w:val="none" w:sz="0" w:space="0" w:color="auto"/>
          </w:divBdr>
          <w:divsChild>
            <w:div w:id="315363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60833767">
      <w:bodyDiv w:val="1"/>
      <w:marLeft w:val="0"/>
      <w:marRight w:val="0"/>
      <w:marTop w:val="0"/>
      <w:marBottom w:val="0"/>
      <w:divBdr>
        <w:top w:val="none" w:sz="0" w:space="0" w:color="auto"/>
        <w:left w:val="none" w:sz="0" w:space="0" w:color="auto"/>
        <w:bottom w:val="none" w:sz="0" w:space="0" w:color="auto"/>
        <w:right w:val="none" w:sz="0" w:space="0" w:color="auto"/>
      </w:divBdr>
    </w:div>
    <w:div w:id="20052334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yperlink" Target="https://www.worldbank.org/en/projects-operations/procurement/debarred-firms" TargetMode="Externa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yperlink" Target="https://dfat.gov.au/international-relations/security/sanctions/Pages/consolidated-list.aspx"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nationalsecurity.gov.au/what-australia-is-doing/terrorist-organisations/listed-terrorist-organisations"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oter" Target="footer3.xml"/><Relationship Id="rId10" Type="http://schemas.openxmlformats.org/officeDocument/2006/relationships/numbering" Target="numbering.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4">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p:properties xmlns:p="http://schemas.microsoft.com/office/2006/metadata/properties" xmlns:xsi="http://www.w3.org/2001/XMLSchema-instance" xmlns:pc="http://schemas.microsoft.com/office/infopath/2007/PartnerControls">
  <documentManagement>
    <TaxKeywordTaxHTField xmlns="5d1a2284-45bc-4927-a9f9-e51f9f17c21a">
      <Terms xmlns="http://schemas.microsoft.com/office/infopath/2007/PartnerControls"/>
    </TaxKeywordTaxHTField>
    <TaxCatchAll xmlns="5d1a2284-45bc-4927-a9f9-e51f9f17c21a" xsi:nil="true"/>
    <fc36bc6de0bf403e9ed4dec84c72e21e xmlns="5d1a2284-45bc-4927-a9f9-e51f9f17c21a">
      <Terms xmlns="http://schemas.microsoft.com/office/infopath/2007/PartnerControls"/>
    </fc36bc6de0bf403e9ed4dec84c72e21e>
  </documentManagement>
</p:properties>
</file>

<file path=customXml/item2.xml><?xml version="1.0" encoding="utf-8"?>
<ct:contentTypeSchema xmlns:ct="http://schemas.microsoft.com/office/2006/metadata/contentType" xmlns:ma="http://schemas.microsoft.com/office/2006/metadata/properties/metaAttributes" ct:_="" ma:_="" ma:contentTypeName="AEMO Collaboration Document" ma:contentTypeID="0x0101002F0B48F8F4F7904196E710056827A09600B13B9008DC5D814BB8F5CA65C81075EF" ma:contentTypeVersion="4" ma:contentTypeDescription="" ma:contentTypeScope="" ma:versionID="e1a95ba654aa72115cb1a34f815d9aec">
  <xsd:schema xmlns:xsd="http://www.w3.org/2001/XMLSchema" xmlns:xs="http://www.w3.org/2001/XMLSchema" xmlns:p="http://schemas.microsoft.com/office/2006/metadata/properties" xmlns:ns2="5d1a2284-45bc-4927-a9f9-e51f9f17c21a" targetNamespace="http://schemas.microsoft.com/office/2006/metadata/properties" ma:root="true" ma:fieldsID="84476c137f073fa17c0d95b229f3d398" ns2:_="">
    <xsd:import namespace="5d1a2284-45bc-4927-a9f9-e51f9f17c21a"/>
    <xsd:element name="properties">
      <xsd:complexType>
        <xsd:sequence>
          <xsd:element name="documentManagement">
            <xsd:complexType>
              <xsd:all>
                <xsd:element ref="ns2:TaxCatchAll" minOccurs="0"/>
                <xsd:element ref="ns2:TaxCatchAllLabel" minOccurs="0"/>
                <xsd:element ref="ns2:TaxKeywordTaxHTField" minOccurs="0"/>
                <xsd:element ref="ns2:fc36bc6de0bf403e9ed4dec84c72e21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1a2284-45bc-4927-a9f9-e51f9f17c21a"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459ac853-b90c-441d-9aba-81797c1a2222}" ma:internalName="TaxCatchAll" ma:showField="CatchAllData" ma:web="5274c5f1-349d-4985-ab2c-8ae1ba069809">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459ac853-b90c-441d-9aba-81797c1a2222}" ma:internalName="TaxCatchAllLabel" ma:readOnly="true" ma:showField="CatchAllDataLabel" ma:web="5274c5f1-349d-4985-ab2c-8ae1ba069809">
      <xsd:complexType>
        <xsd:complexContent>
          <xsd:extension base="dms:MultiChoiceLookup">
            <xsd:sequence>
              <xsd:element name="Value" type="dms:Lookup" maxOccurs="unbounded" minOccurs="0" nillable="true"/>
            </xsd:sequence>
          </xsd:extension>
        </xsd:complexContent>
      </xsd:complexType>
    </xsd:element>
    <xsd:element name="TaxKeywordTaxHTField" ma:index="10" nillable="true" ma:taxonomy="true" ma:internalName="TaxKeywordTaxHTField" ma:taxonomyFieldName="TaxKeyword" ma:displayName="Enterprise Keywords"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element name="fc36bc6de0bf403e9ed4dec84c72e21e" ma:index="12" nillable="true" ma:taxonomy="true" ma:internalName="fc36bc6de0bf403e9ed4dec84c72e21e" ma:taxonomyFieldName="AEMO_x0020_Collaboration_x0020_Document_x0020_Type" ma:displayName="AEMO Collaboration Document Type" ma:default="" ma:fieldId="{fc36bc6d-e0bf-403e-9ed4-dec84c72e21e}" ma:sspId="3e8ba7a3-af95-40f6-9ded-4ebe13adeb29" ma:termSetId="559df48e-15e2-45fa-a2d5-de60d483ab8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
</file>

<file path=customXml/item4.xml><?xml version="1.0" encoding="utf-8"?>
<?mso-contentType ?>
<FormTemplates xmlns="http://schemas.microsoft.com/sharepoint/v3/contenttype/forms">
  <Display>DocumentLibraryForm</Display>
  <Edit>DocumentLibraryForm</Edit>
  <New>DocumentLibraryForm</New>
</FormTemplates>
</file>

<file path=customXml/item5.xml>��
</file>

<file path=customXml/item6.xml><?xml version="1.0" encoding="utf-8"?>
<?mso-contentType ?>
<SharedContentType xmlns="Microsoft.SharePoint.Taxonomy.ContentTypeSync" SourceId="3e8ba7a3-af95-40f6-9ded-4ebe13adeb29" ContentTypeId="0x0101002F0B48F8F4F7904196E710056827A096" PreviousValue="false" LastSyncTimeStamp="2022-01-31T11:36:03.467Z"/>
</file>

<file path=customXml/item7.xml>��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9.xml>��
</file>

<file path=customXml/itemProps1.xml><?xml version="1.0" encoding="utf-8"?>
<ds:datastoreItem xmlns:ds="http://schemas.openxmlformats.org/officeDocument/2006/customXml" ds:itemID="{7F6B75A9-D11B-4899-BBC0-AF8C1E7AB143}">
  <ds:schemaRefs>
    <ds:schemaRef ds:uri="http://purl.org/dc/elements/1.1/"/>
    <ds:schemaRef ds:uri="http://schemas.microsoft.com/office/2006/metadata/properties"/>
    <ds:schemaRef ds:uri="5d1a2284-45bc-4927-a9f9-e51f9f17c21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8C03AD27-61B1-4197-AE5C-17173AEB40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1a2284-45bc-4927-a9f9-e51f9f17c2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F559315-C086-40E6-92F7-1839A753EDB8}">
  <ds:schemaRefs>
    <ds:schemaRef ds:uri="http://www.imanage.com/work/xmlschema"/>
  </ds:schemaRefs>
</ds:datastoreItem>
</file>

<file path=customXml/itemProps4.xml><?xml version="1.0" encoding="utf-8"?>
<ds:datastoreItem xmlns:ds="http://schemas.openxmlformats.org/officeDocument/2006/customXml" ds:itemID="{789C928F-EAA9-464A-AD5D-A24EF5DD7724}">
  <ds:schemaRefs>
    <ds:schemaRef ds:uri="http://schemas.microsoft.com/sharepoint/v3/contenttype/forms"/>
  </ds:schemaRefs>
</ds:datastoreItem>
</file>

<file path=customXml/itemProps5.xml><?xml version="1.0" encoding="utf-8"?>
<ds:datastoreItem xmlns:ds="http://schemas.openxmlformats.org/officeDocument/2006/customXml" ds:itemID="{4FE6375F-3148-42FF-BA6D-3B9377D1EDD8}">
  <ds:schemaRefs>
    <ds:schemaRef ds:uri="http://www.imanage.com/work/xmlschema"/>
  </ds:schemaRefs>
</ds:datastoreItem>
</file>

<file path=customXml/itemProps6.xml><?xml version="1.0" encoding="utf-8"?>
<ds:datastoreItem xmlns:ds="http://schemas.openxmlformats.org/officeDocument/2006/customXml" ds:itemID="{D15BF455-5056-4D1E-B83A-403B2E508187}">
  <ds:schemaRefs>
    <ds:schemaRef ds:uri="Microsoft.SharePoint.Taxonomy.ContentTypeSync"/>
  </ds:schemaRefs>
</ds:datastoreItem>
</file>

<file path=customXml/itemProps7.xml><?xml version="1.0" encoding="utf-8"?>
<ds:datastoreItem xmlns:ds="http://schemas.openxmlformats.org/officeDocument/2006/customXml" ds:itemID="{AF50A1F8-7EA8-4429-B5EF-1F536943DE40}">
  <ds:schemaRefs>
    <ds:schemaRef ds:uri="http://www.imanage.com/work/xmlschema"/>
  </ds:schemaRefs>
</ds:datastoreItem>
</file>

<file path=customXml/itemProps8.xml><?xml version="1.0" encoding="utf-8"?>
<ds:datastoreItem xmlns:ds="http://schemas.openxmlformats.org/officeDocument/2006/customXml" ds:itemID="{598F60DF-6ED9-4B5C-9B31-0D108EE4ECD7}">
  <ds:schemaRefs>
    <ds:schemaRef ds:uri="http://schemas.openxmlformats.org/officeDocument/2006/bibliography"/>
  </ds:schemaRefs>
</ds:datastoreItem>
</file>

<file path=customXml/itemProps9.xml><?xml version="1.0" encoding="utf-8"?>
<ds:datastoreItem xmlns:ds="http://schemas.openxmlformats.org/officeDocument/2006/customXml" ds:itemID="{F76DB150-9147-4F65-B620-EF9A92B2FD62}">
  <ds:schemaRefs>
    <ds:schemaRef ds:uri="http://www.imanage.com/work/xmlschema"/>
  </ds:schemaRefs>
</ds:datastoreItem>
</file>

<file path=docMetadata/LabelInfo.xml><?xml version="1.0" encoding="utf-8"?>
<clbl:labelList xmlns:clbl="http://schemas.microsoft.com/office/2020/mipLabelMetadata">
  <clbl:label id="{06a1c6b2-52d5-49b7-9598-2998b6301fb2}" enabled="1" method="Privileged" siteId="{8c3c81bc-2b3c-44af-b3f7-6f620b3910ee}" contentBits="3" removed="0"/>
  <clbl:label id="{c1941c47-a837-430d-8559-fd118a72769e}" enabled="1" method="Standard" siteId="{320c999e-3876-4ad0-b401-d241068e9e60}" contentBits="0" removed="0"/>
</clbl:labelList>
</file>

<file path=docProps/app.xml><?xml version="1.0" encoding="utf-8"?>
<Properties xmlns="http://schemas.openxmlformats.org/officeDocument/2006/extended-properties" xmlns:vt="http://schemas.openxmlformats.org/officeDocument/2006/docPropsVTypes">
  <Template>Normal</Template>
  <TotalTime>0</TotalTime>
  <Pages>13</Pages>
  <Words>6285</Words>
  <Characters>35826</Characters>
  <Application>Microsoft Office Word</Application>
  <DocSecurity>0</DocSecurity>
  <Lines>298</Lines>
  <Paragraphs>84</Paragraphs>
  <ScaleCrop>false</ScaleCrop>
  <Company/>
  <LinksUpToDate>false</LinksUpToDate>
  <CharactersWithSpaces>42027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9</cp:revision>
  <cp:lastPrinted>2024-07-05T20:34:00Z</cp:lastPrinted>
  <dcterms:created xsi:type="dcterms:W3CDTF">2024-11-08T06:31:00Z</dcterms:created>
  <dcterms:modified xsi:type="dcterms:W3CDTF">2024-11-13T01:01:00Z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forsharepointfields">
    <vt:lpwstr>True</vt:lpwstr>
  </property>
  <property fmtid="{D5CDD505-2E9C-101B-9397-08002B2CF9AE}" pid="3" name="Template Filename">
    <vt:lpwstr/>
  </property>
  <property fmtid="{D5CDD505-2E9C-101B-9397-08002B2CF9AE}" pid="4" name="ObjectiveRef">
    <vt:lpwstr>Removed</vt:lpwstr>
  </property>
  <property fmtid="{D5CDD505-2E9C-101B-9397-08002B2CF9AE}" pid="5" name="iManageRef">
    <vt:lpwstr>Updated</vt:lpwstr>
  </property>
  <property fmtid="{D5CDD505-2E9C-101B-9397-08002B2CF9AE}" pid="6" name="LeadingLawyers">
    <vt:lpwstr>Removed</vt:lpwstr>
  </property>
  <property fmtid="{D5CDD505-2E9C-101B-9397-08002B2CF9AE}" pid="7" name="FooterType">
    <vt:lpwstr>1</vt:lpwstr>
  </property>
  <property fmtid="{D5CDD505-2E9C-101B-9397-08002B2CF9AE}" pid="8" name="DocumentID">
    <vt:lpwstr>ME_215871810_2</vt:lpwstr>
  </property>
  <property fmtid="{D5CDD505-2E9C-101B-9397-08002B2CF9AE}" pid="9" name="Custom1">
    <vt:lpwstr/>
  </property>
  <property fmtid="{D5CDD505-2E9C-101B-9397-08002B2CF9AE}" pid="10" name="MSIP_Label_c1941c47-a837-430d-8559-fd118a72769e_Enabled">
    <vt:lpwstr>true</vt:lpwstr>
  </property>
  <property fmtid="{D5CDD505-2E9C-101B-9397-08002B2CF9AE}" pid="11" name="MSIP_Label_c1941c47-a837-430d-8559-fd118a72769e_SetDate">
    <vt:lpwstr>2023-12-13T01:10:03Z</vt:lpwstr>
  </property>
  <property fmtid="{D5CDD505-2E9C-101B-9397-08002B2CF9AE}" pid="12" name="MSIP_Label_c1941c47-a837-430d-8559-fd118a72769e_Method">
    <vt:lpwstr>Standard</vt:lpwstr>
  </property>
  <property fmtid="{D5CDD505-2E9C-101B-9397-08002B2CF9AE}" pid="13" name="MSIP_Label_c1941c47-a837-430d-8559-fd118a72769e_Name">
    <vt:lpwstr>Internal</vt:lpwstr>
  </property>
  <property fmtid="{D5CDD505-2E9C-101B-9397-08002B2CF9AE}" pid="14" name="MSIP_Label_c1941c47-a837-430d-8559-fd118a72769e_SiteId">
    <vt:lpwstr>320c999e-3876-4ad0-b401-d241068e9e60</vt:lpwstr>
  </property>
  <property fmtid="{D5CDD505-2E9C-101B-9397-08002B2CF9AE}" pid="15" name="MSIP_Label_c1941c47-a837-430d-8559-fd118a72769e_ActionId">
    <vt:lpwstr>93b5785c-87b1-4adc-9b84-a9a0d4b78abc</vt:lpwstr>
  </property>
  <property fmtid="{D5CDD505-2E9C-101B-9397-08002B2CF9AE}" pid="16" name="MSIP_Label_c1941c47-a837-430d-8559-fd118a72769e_ContentBits">
    <vt:lpwstr>0</vt:lpwstr>
  </property>
  <property fmtid="{D5CDD505-2E9C-101B-9397-08002B2CF9AE}" pid="17" name="ContentTypeId">
    <vt:lpwstr>0x0101002F0B48F8F4F7904196E710056827A09600B13B9008DC5D814BB8F5CA65C81075EF</vt:lpwstr>
  </property>
  <property fmtid="{D5CDD505-2E9C-101B-9397-08002B2CF9AE}" pid="18" name="MediaServiceImageTags">
    <vt:lpwstr/>
  </property>
  <property fmtid="{D5CDD505-2E9C-101B-9397-08002B2CF9AE}" pid="19" name="TaxKeyword">
    <vt:lpwstr/>
  </property>
  <property fmtid="{D5CDD505-2E9C-101B-9397-08002B2CF9AE}" pid="20" name="AEMO Collaboration Document Type">
    <vt:lpwstr/>
  </property>
  <property fmtid="{D5CDD505-2E9C-101B-9397-08002B2CF9AE}" pid="21" name="DocID">
    <vt:lpwstr>69078601_2</vt:lpwstr>
  </property>
  <property fmtid="{D5CDD505-2E9C-101B-9397-08002B2CF9AE}" pid="22" name="kwmDocumentID">
    <vt:lpwstr>Documents!69078601.2</vt:lpwstr>
  </property>
  <property fmtid="{D5CDD505-2E9C-101B-9397-08002B2CF9AE}" pid="23" name="ClassificationContentMarkingHeaderShapeIds">
    <vt:lpwstr>7ff2b0e2,cd6be09,4b39a927</vt:lpwstr>
  </property>
  <property fmtid="{D5CDD505-2E9C-101B-9397-08002B2CF9AE}" pid="24" name="ClassificationContentMarkingHeaderFontProps">
    <vt:lpwstr>#ff0000,12,Calibri</vt:lpwstr>
  </property>
  <property fmtid="{D5CDD505-2E9C-101B-9397-08002B2CF9AE}" pid="25" name="ClassificationContentMarkingHeaderText">
    <vt:lpwstr>OFFICIAL</vt:lpwstr>
  </property>
  <property fmtid="{D5CDD505-2E9C-101B-9397-08002B2CF9AE}" pid="26" name="ClassificationContentMarkingFooterShapeIds">
    <vt:lpwstr>47a0b1bf,222f2735,5a4b6e40</vt:lpwstr>
  </property>
  <property fmtid="{D5CDD505-2E9C-101B-9397-08002B2CF9AE}" pid="27" name="ClassificationContentMarkingFooterFontProps">
    <vt:lpwstr>#ff0000,12,Calibri</vt:lpwstr>
  </property>
  <property fmtid="{D5CDD505-2E9C-101B-9397-08002B2CF9AE}" pid="28" name="ClassificationContentMarkingFooterText">
    <vt:lpwstr>OFFICIAL</vt:lpwstr>
  </property>
</Properties>
</file>